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8246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8246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8246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8246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6月2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9 你们被交的时候，不要思虑怎样说话或说什么话。到那时候，必赐给你们当说的话。
]]></a:t>
            </a:r>
            <a:r>
              <a:rPr lang="en-US" sz="2800" spc="0" u="none">
                <a:solidFill>
                  <a:srgbClr val="000000">
                    <a:alpha val="100.00%"/>
                  </a:srgbClr>
                </a:solidFill>
                <a:latin typeface="Calibri"/>
              </a:rPr>
              <a:t><![CDATA[20 因为不是你们自己说的，乃是你们父的灵在你们里头说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But when they arrest you, do not worry about what to say or how to say it. At that time you will be given what to say,
]]></a:t>
            </a:r>
            <a:r>
              <a:rPr lang="en-US" sz="1800" spc="0" u="none">
                <a:solidFill>
                  <a:srgbClr val="000000">
                    <a:alpha val="100.00%"/>
                  </a:srgbClr>
                </a:solidFill>
                <a:latin typeface="Calibri"/>
              </a:rPr>
              <a:t><![CDATA[20 for it will not be you speaking, but the Spirit of your Father speaking through yo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1 弟兄要把弟兄，父亲要把儿子，送到死地。儿女要与父母为敌，害死他们。
]]></a:t>
            </a:r>
            <a:r>
              <a:rPr lang="en-US" sz="2800" spc="0" u="none">
                <a:solidFill>
                  <a:srgbClr val="000000">
                    <a:alpha val="100.00%"/>
                  </a:srgbClr>
                </a:solidFill>
                <a:latin typeface="Calibri"/>
              </a:rPr>
              <a:t><![CDATA[22 并且你们要为我的名，被众人恨恶，惟有忍耐到底的，必然得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rother will betray brother to death, and a father his child; children will rebel against their parents and have them put to death.
]]></a:t>
            </a:r>
            <a:r>
              <a:rPr lang="en-US" sz="1800" spc="0" u="none">
                <a:solidFill>
                  <a:srgbClr val="000000">
                    <a:alpha val="100.00%"/>
                  </a:srgbClr>
                </a:solidFill>
                <a:latin typeface="Calibri"/>
              </a:rPr>
              <a:t><![CDATA[22 All men will hate you because of me, but he who stands firm to the end will be sav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5:7-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弟兄们哪，你们要忍耐直到主来。看哪，农夫忍耐等候地里宝贵的出产，直到得了秋雨春雨。
]]></a:t>
            </a:r>
            <a:r>
              <a:rPr lang="en-US" sz="2800" spc="0" u="none">
                <a:solidFill>
                  <a:srgbClr val="000000">
                    <a:alpha val="100.00%"/>
                  </a:srgbClr>
                </a:solidFill>
                <a:latin typeface="Calibri"/>
              </a:rPr>
              <a:t><![CDATA[8 你们也当忍耐，坚固你们的心。因为主来的日子近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e patient, then, brothers, until the Lord's coming. See how the farmer waits for the land to yield its valuable crop and how patient he is for the autumn and spring rains.
]]></a:t>
            </a:r>
            <a:r>
              <a:rPr lang="en-US" sz="1800" spc="0" u="none">
                <a:solidFill>
                  <a:srgbClr val="000000">
                    <a:alpha val="100.00%"/>
                  </a:srgbClr>
                </a:solidFill>
                <a:latin typeface="Calibri"/>
              </a:rPr>
              <a:t><![CDATA[8 You too, be patient and stand firm, because the Lord's coming is ne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弟兄们，你们不要彼此埋怨，免得受审判。看哪，审判的主站在门前了。
]]></a:t>
            </a:r>
            <a:r>
              <a:rPr lang="en-US" sz="2800" spc="0" u="none">
                <a:solidFill>
                  <a:srgbClr val="000000">
                    <a:alpha val="100.00%"/>
                  </a:srgbClr>
                </a:solidFill>
                <a:latin typeface="Calibri"/>
              </a:rPr>
              <a:t><![CDATA[10 弟兄们，你们要把那先前奉主名说话的众先知，当作能受苦能忍耐的榜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Don't grumble against each other, brothers, or you will be judged. The Judge is standing at the door!
]]></a:t>
            </a:r>
            <a:r>
              <a:rPr lang="en-US" sz="1800" spc="0" u="none">
                <a:solidFill>
                  <a:srgbClr val="000000">
                    <a:alpha val="100.00%"/>
                  </a:srgbClr>
                </a:solidFill>
                <a:latin typeface="Calibri"/>
              </a:rPr>
              <a:t><![CDATA[10 Brothers, as an example of patience in the face of suffering, take the prophets who spoke in the name of the Lor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那先前忍耐的人，我们称他们是有福的，你们听见过约伯的忍耐，也知道主给他的结局，明显主是满心怜悯，大有慈悲。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s you know, we consider blessed those who have persevered. You have heard of Job's perseverance and have seen what the Lord finally brought about. The Lord is full of compassion and merc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10:5-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耐心和忍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tience and Perseveranc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张谦 弟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等候神
]]></a:t>
            </a:r>
            <a:r>
              <a:rPr lang="en-US" b="1" sz="3200" spc="0" u="none">
                <a:solidFill>
                  <a:srgbClr val="663300">
                    <a:alpha val="100.00%"/>
                  </a:srgbClr>
                </a:solidFill>
                <a:latin typeface="Calibri"/>
              </a:rPr>
              <a:t><![CDATA[Waiting Upon G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Jun 27	]]></a:t>
            </a:r>
            <a:r>
              <a:rPr lang="en-US" b="1" sz="2000" spc="0" u="none">
                <a:solidFill>
                  <a:srgbClr val="000000">
                    <a:alpha val="100.00%"/>
                  </a:srgbClr>
                </a:solidFill>
                <a:latin typeface="Calibri"/>
              </a:rPr>
              <a:t><![CDATA[BBC中文事工部同工会议	罗昊翔 弟兄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5 耶稣差这十二个人去，吩咐他们说，外邦人的路，你们不要走。撒玛利亚人的城，你们不要进。
]]></a:t>
            </a:r>
            <a:r>
              <a:rPr lang="en-US" sz="2800" spc="0" u="none">
                <a:solidFill>
                  <a:srgbClr val="000000">
                    <a:alpha val="100.00%"/>
                  </a:srgbClr>
                </a:solidFill>
                <a:latin typeface="Calibri"/>
              </a:rPr>
              <a:t><![CDATA[6 宁可往以色列家迷失的羊那里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se twelve Jesus sent out with the following instructions: "Do not go among the Gentiles or enter any town of the Samaritans.
]]></a:t>
            </a:r>
            <a:r>
              <a:rPr lang="en-US" sz="1800" spc="0" u="none">
                <a:solidFill>
                  <a:srgbClr val="000000">
                    <a:alpha val="100.00%"/>
                  </a:srgbClr>
                </a:solidFill>
                <a:latin typeface="Calibri"/>
              </a:rPr>
              <a:t><![CDATA[6 As you go, preach this message: 'The kingdom of heaven is ne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随走随传，说，天国近了。
]]></a:t>
            </a:r>
            <a:r>
              <a:rPr lang="en-US" sz="2800" spc="0" u="none">
                <a:solidFill>
                  <a:srgbClr val="000000">
                    <a:alpha val="100.00%"/>
                  </a:srgbClr>
                </a:solidFill>
                <a:latin typeface="Calibri"/>
              </a:rPr>
              <a:t><![CDATA[8 医治病人，叫死人复活，叫长大麻疯的洁净，把鬼赶出去。你们白白地得来，也要白白地舍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eal the sick, raise the dead, cleanse those who have leprosy, drive out demons. Freely you have received, freely give.
]]></a:t>
            </a:r>
            <a:r>
              <a:rPr lang="en-US" sz="1800" spc="0" u="none">
                <a:solidFill>
                  <a:srgbClr val="000000">
                    <a:alpha val="100.00%"/>
                  </a:srgbClr>
                </a:solidFill>
                <a:latin typeface="Calibri"/>
              </a:rPr>
              <a:t><![CDATA[8 Do not take along any gold or silver or copper in your bel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腰袋里，不要带金银铜钱。
]]></a:t>
            </a:r>
            <a:r>
              <a:rPr lang="en-US" sz="2800" spc="0" u="none">
                <a:solidFill>
                  <a:srgbClr val="000000">
                    <a:alpha val="100.00%"/>
                  </a:srgbClr>
                </a:solidFill>
                <a:latin typeface="Calibri"/>
              </a:rPr>
              <a:t><![CDATA[10 行路不要带口袋，不要带两件褂子，也不要带鞋和拐杖。因为工人得饮食，是应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ake no bag for the journey, or extra tunic, or sandals or a staff; for the worker is worth his keep.
]]></a:t>
            </a:r>
            <a:r>
              <a:rPr lang="en-US" sz="1800" spc="0" u="none">
                <a:solidFill>
                  <a:srgbClr val="000000">
                    <a:alpha val="100.00%"/>
                  </a:srgbClr>
                </a:solidFill>
                <a:latin typeface="Calibri"/>
              </a:rPr>
              <a:t><![CDATA[10 Whatever town or village you enter, search for some worthy person there and stay at his house until you lea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你们无论进那一城，那一村，要打听那里谁是好人，就住在他家，直住到走的时候。
]]></a:t>
            </a:r>
            <a:r>
              <a:rPr lang="en-US" sz="2800" spc="0" u="none">
                <a:solidFill>
                  <a:srgbClr val="000000">
                    <a:alpha val="100.00%"/>
                  </a:srgbClr>
                </a:solidFill>
                <a:latin typeface="Calibri"/>
              </a:rPr>
              <a:t><![CDATA[12 进他家里去，要请他的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s you enter the home, give it your greeting.
]]></a:t>
            </a:r>
            <a:r>
              <a:rPr lang="en-US" sz="1800" spc="0" u="none">
                <a:solidFill>
                  <a:srgbClr val="000000">
                    <a:alpha val="100.00%"/>
                  </a:srgbClr>
                </a:solidFill>
                <a:latin typeface="Calibri"/>
              </a:rPr>
              <a:t><![CDATA[12 If the home is deserving, let your peace rest on it; if it is not, let your peace return to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3 那家若配得平安，你们所求的平安，就必临到那家。若不配得，你们所求的平安仍归你们。
]]></a:t>
            </a:r>
            <a:r>
              <a:rPr lang="en-US" sz="2800" spc="0" u="none">
                <a:solidFill>
                  <a:srgbClr val="000000">
                    <a:alpha val="100.00%"/>
                  </a:srgbClr>
                </a:solidFill>
                <a:latin typeface="Calibri"/>
              </a:rPr>
              <a:t><![CDATA[14 凡不接待你们，不听你们话的人，你们离开那家，或是那城的时候，就把脚上的尘土跺下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If anyone will not welcome you or listen to your words, shake the dust off your feet when you leave that home or town.
]]></a:t>
            </a:r>
            <a:r>
              <a:rPr lang="en-US" sz="1800" spc="0" u="none">
                <a:solidFill>
                  <a:srgbClr val="000000">
                    <a:alpha val="100.00%"/>
                  </a:srgbClr>
                </a:solidFill>
                <a:latin typeface="Calibri"/>
              </a:rPr>
              <a:t><![CDATA[14 I tell you the truth, it will be more bearable for Sodom and Gomorrah on the day of judgment than for that tow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5 我实在告诉你们，当审判的日子，所多玛和蛾摩拉所受的，比那城还容易受呢。
]]></a:t>
            </a:r>
            <a:r>
              <a:rPr lang="en-US" sz="2800" spc="0" u="none">
                <a:solidFill>
                  <a:srgbClr val="000000">
                    <a:alpha val="100.00%"/>
                  </a:srgbClr>
                </a:solidFill>
                <a:latin typeface="Calibri"/>
              </a:rPr>
              <a:t><![CDATA[16 我差你们去，如同羊进入狼群。所以你们要灵巧像蛇，驯良像鸽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 am sending you out like sheep among wolves. Therefore be as shrewd as snakes and as innocent as doves.
]]></a:t>
            </a:r>
            <a:r>
              <a:rPr lang="en-US" sz="1800" spc="0" u="none">
                <a:solidFill>
                  <a:srgbClr val="000000">
                    <a:alpha val="100.00%"/>
                  </a:srgbClr>
                </a:solidFill>
                <a:latin typeface="Calibri"/>
              </a:rPr>
              <a:t><![CDATA[16 Be on your guard against men; they will hand you over to the local councils and flog you in their synagogu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7 你们要防备人。因为他们要把你们交给公会，也要在会堂里鞭打你们。
]]></a:t>
            </a:r>
            <a:r>
              <a:rPr lang="en-US" sz="2800" spc="0" u="none">
                <a:solidFill>
                  <a:srgbClr val="000000">
                    <a:alpha val="100.00%"/>
                  </a:srgbClr>
                </a:solidFill>
                <a:latin typeface="Calibri"/>
              </a:rPr>
              <a:t><![CDATA[18 并且你们要为我的缘故，被送到诸侯君王面前，对他们和外邦人作见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Go rather to the lost sheep of Israel.
]]></a:t>
            </a:r>
            <a:r>
              <a:rPr lang="en-US" sz="1800" spc="0" u="none">
                <a:solidFill>
                  <a:srgbClr val="000000">
                    <a:alpha val="100.00%"/>
                  </a:srgbClr>
                </a:solidFill>
                <a:latin typeface="Calibri"/>
              </a:rPr>
              <a:t><![CDATA[18 On my account you will be brought before governors and kings as witnesses to them and to the Gentiles.
]]></a:t>
            </a:r>
          </a:p>
        </p:txBody>
      </p:sp>
    </p:spTree>
  </p:cSld>
  <p:clrMapOvr>
    <a:masterClrMapping/>
  </p:clrMapOvr>
</p:sld>
</file>

<file path=ppt/theme/theme1.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2021-06-16T01:52:26Z</dcterms:created>
  <dcterms:modified xsi:type="dcterms:W3CDTF">2021-06-16T01:52:26Z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