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slide" Target="slides/slide28.xml"/>
  <Relationship Id="rId34" Type="http://schemas.openxmlformats.org/officeDocument/2006/relationships/slide" Target="slides/slide29.xml"/>
  <Relationship Id="rId35" Type="http://schemas.openxmlformats.org/officeDocument/2006/relationships/presProps" Target="presProps.xml"/>
  <Relationship Id="rId36" Type="http://schemas.openxmlformats.org/officeDocument/2006/relationships/viewProps" Target="viewProps.xml"/>
  <Relationship Id="rId37"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621465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621465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621465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621465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096250" cy="4048125"/>
          <a:chOff x="1428750" y="714375"/>
          <a:chExt cx="8096250" cy="4048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33337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1年11月28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r>
              <a:rPr lang="en-US" b="1" sz="2000" spc="0" u="none">
                <a:solidFill>
                  <a:srgbClr val="000000">
                    <a:alpha val="100.00%"/>
                  </a:srgbClr>
                </a:solidFill>
                <a:latin typeface="楷体"/>
              </a:rPr>
              <a:t><![CDATA[中文主日學：每周日上午  9:00 , 教室2140C
       中文崇拜：每周日上午 10:30 , Baskin Chapel
  生命團契: 每周五晚上  6:30 , 教室210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信心的旅途
]]></a:t>
            </a:r>
            <a:r>
              <a:rPr lang="en-US" b="1" sz="3200" spc="0" u="none">
                <a:solidFill>
                  <a:srgbClr val="663300">
                    <a:alpha val="100.00%"/>
                  </a:srgbClr>
                </a:solidFill>
                <a:latin typeface="Calibri"/>
              </a:rPr>
              <a:t><![CDATA[The Journey of Fait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Luke 路加福音
2:25-38]]></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5 在耶路撒冷有一个人名叫西面，这人又公义又虔诚，素常盼望以色列的安慰者来到，又有圣灵在他身上。
]]></a:t>
            </a:r>
            <a:r>
              <a:rPr lang="en-US" sz="2400" spc="0" u="none">
                <a:solidFill>
                  <a:srgbClr val="000000">
                    <a:alpha val="100.00%"/>
                  </a:srgbClr>
                </a:solidFill>
                <a:latin typeface="Calibri"/>
              </a:rPr>
              <a:t><![CDATA[26 他得了圣灵的启示，知道自己未死以前，必看见主所立的基督。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5 Now there was a man in Jerusalem called Simeon, who was righteous and devout. He was waiting for the consolation of Israel, and the Holy Spirit was upon him.
]]></a:t>
            </a:r>
            <a:r>
              <a:rPr lang="en-US" sz="1800" spc="0" u="none">
                <a:solidFill>
                  <a:srgbClr val="000000">
                    <a:alpha val="100.00%"/>
                  </a:srgbClr>
                </a:solidFill>
                <a:latin typeface="Calibri"/>
              </a:rPr>
              <a:t><![CDATA[26 It had been revealed to him by the Holy Spirit that he would not die before he had seen the Lord's Chris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7 他受了圣灵的感动，进入圣殿。正遇见耶稣的父母抱着孩子进来，要照律法的规矩办理。
]]></a:t>
            </a:r>
            <a:r>
              <a:rPr lang="en-US" sz="2400" spc="0" u="none">
                <a:solidFill>
                  <a:srgbClr val="000000">
                    <a:alpha val="100.00%"/>
                  </a:srgbClr>
                </a:solidFill>
                <a:latin typeface="Calibri"/>
              </a:rPr>
              <a:t><![CDATA[28 西面就用手接过他来，称颂神说，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7 Moved by the Spirit, he went into the temple courts. When the parents brought in the child Jesus to do for him what the custom of the Law required,
]]></a:t>
            </a:r>
            <a:r>
              <a:rPr lang="en-US" sz="1800" spc="0" u="none">
                <a:solidFill>
                  <a:srgbClr val="000000">
                    <a:alpha val="100.00%"/>
                  </a:srgbClr>
                </a:solidFill>
                <a:latin typeface="Calibri"/>
              </a:rPr>
              <a:t><![CDATA[28 Simeon took him in his arms and praised God, saying: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9 主阿，如今可以照你的话，释放仆人安然去世。
]]></a:t>
            </a:r>
            <a:r>
              <a:rPr lang="en-US" sz="2400" spc="0" u="none">
                <a:solidFill>
                  <a:srgbClr val="000000">
                    <a:alpha val="100.00%"/>
                  </a:srgbClr>
                </a:solidFill>
                <a:latin typeface="Calibri"/>
              </a:rPr>
              <a:t><![CDATA[30 因为我的眼睛已经看见你的救恩。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9 Sovereign Lord, as you have promised, you now dismiss your servant in peace.
]]></a:t>
            </a:r>
            <a:r>
              <a:rPr lang="en-US" sz="1800" spc="0" u="none">
                <a:solidFill>
                  <a:srgbClr val="000000">
                    <a:alpha val="100.00%"/>
                  </a:srgbClr>
                </a:solidFill>
                <a:latin typeface="Calibri"/>
              </a:rPr>
              <a:t><![CDATA[30 For my eyes have seen your salvation,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1 就是你在万民面前所预备的。
]]></a:t>
            </a:r>
            <a:r>
              <a:rPr lang="en-US" sz="2400" spc="0" u="none">
                <a:solidFill>
                  <a:srgbClr val="000000">
                    <a:alpha val="100.00%"/>
                  </a:srgbClr>
                </a:solidFill>
                <a:latin typeface="Calibri"/>
              </a:rPr>
              <a:t><![CDATA[32 是照亮外邦人的光，又是你民以色列的荣耀。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1 which you have prepared in the sight of all people,
]]></a:t>
            </a:r>
            <a:r>
              <a:rPr lang="en-US" sz="1800" spc="0" u="none">
                <a:solidFill>
                  <a:srgbClr val="000000">
                    <a:alpha val="100.00%"/>
                  </a:srgbClr>
                </a:solidFill>
                <a:latin typeface="Calibri"/>
              </a:rPr>
              <a:t><![CDATA[32 a light for revelation to the Gentiles and for glory to your people Israel."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3 孩子的父母，因这论耶稣的话就希奇。
]]></a:t>
            </a:r>
            <a:r>
              <a:rPr lang="en-US" sz="2400" spc="0" u="none">
                <a:solidFill>
                  <a:srgbClr val="000000">
                    <a:alpha val="100.00%"/>
                  </a:srgbClr>
                </a:solidFill>
                <a:latin typeface="Calibri"/>
              </a:rPr>
              <a:t><![CDATA[34 西面给他们祝福，又对孩子的母亲马利亚说，这孩子被立，是要叫以色列中许多人跌倒，许多人兴起。又要作毁谤的话柄。叫许多人心里的意念显露出来。你自己的心也要被刀刺透。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3 The child's father and mother marveled at what was said about him.
]]></a:t>
            </a:r>
            <a:r>
              <a:rPr lang="en-US" sz="1800" spc="0" u="none">
                <a:solidFill>
                  <a:srgbClr val="000000">
                    <a:alpha val="100.00%"/>
                  </a:srgbClr>
                </a:solidFill>
                <a:latin typeface="Calibri"/>
              </a:rPr>
              <a:t><![CDATA[34 Then Simeon blessed them and said to Mary, his mother: "This child is destined to cause the falling and rising of many in Israel, and to be a sign that will be spoken agains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5 
]]></a:t>
            </a:r>
            <a:r>
              <a:rPr lang="en-US" sz="2400" spc="0" u="none">
                <a:solidFill>
                  <a:srgbClr val="000000">
                    <a:alpha val="100.00%"/>
                  </a:srgbClr>
                </a:solidFill>
                <a:latin typeface="Calibri"/>
              </a:rPr>
              <a:t><![CDATA[36 又有女先知名叫亚拿，是亚设支派法内力的女儿，年纪已经老迈，从作童女出嫁的时候，同丈夫住了七年，就寡居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5 so that the thoughts of many hearts will be revealed. And a sword will pierce your own soul too."
]]></a:t>
            </a:r>
            <a:r>
              <a:rPr lang="en-US" sz="1800" spc="0" u="none">
                <a:solidFill>
                  <a:srgbClr val="000000">
                    <a:alpha val="100.00%"/>
                  </a:srgbClr>
                </a:solidFill>
                <a:latin typeface="Calibri"/>
              </a:rPr>
              <a:t><![CDATA[36 There was also a prophetess, Anna, the daughter of Phanuel, of the tribe of Asher. She was very old; she had lived with her husband seven years after her marriag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7 现在已经八十四岁，（或作就寡居了八十四年）并不离开圣殿，禁食祈求，昼夜事奉神。
]]></a:t>
            </a:r>
            <a:r>
              <a:rPr lang="en-US" sz="2400" spc="0" u="none">
                <a:solidFill>
                  <a:srgbClr val="000000">
                    <a:alpha val="100.00%"/>
                  </a:srgbClr>
                </a:solidFill>
                <a:latin typeface="Calibri"/>
              </a:rPr>
              <a:t><![CDATA[38 正当那时，她进前来称谢神，将孩子的事，对一切盼望耶路撒冷得救赎的人讲说。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7 and then was a widow until she was eighty-four. She never left the temple but worshiped night and day, fasting and praying.
]]></a:t>
            </a:r>
            <a:r>
              <a:rPr lang="en-US" sz="1800" spc="0" u="none">
                <a:solidFill>
                  <a:srgbClr val="000000">
                    <a:alpha val="100.00%"/>
                  </a:srgbClr>
                </a:solidFill>
                <a:latin typeface="Calibri"/>
              </a:rPr>
              <a:t><![CDATA[38 Coming up to them at that very moment, she gave thanks to God and spoke about the child to all who were looking forward to the redemption of Jerusalem.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Hebrews 希伯來書
11:1-6
Hebrews 希伯來書
11:13-16]]></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望眼欲穿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Simeon Says and Anna's Austerity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等候神
]]></a:t>
            </a:r>
            <a:r>
              <a:rPr lang="en-US" b="1" sz="3200" spc="0" u="none">
                <a:solidFill>
                  <a:srgbClr val="663300">
                    <a:alpha val="100.00%"/>
                  </a:srgbClr>
                </a:solidFill>
                <a:latin typeface="Calibri"/>
              </a:rPr>
              <a:t><![CDATA[Waiting Upon Go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191000"/>
          <a:chOff x="1285875" y="285750"/>
          <a:chExt cx="7953375" cy="419100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奉  獻 Offering]]></a:t>
            </a:r>
          </a:p>
        </p:txBody>
      </p:sp>
      <p:sp>
        <p:nvSpPr>
          <p:cNvPr id="2" name=""/>
          <p:cNvSpPr txBox="1"/>
          <p:nvPr/>
        </p:nvSpPr>
        <p:spPr>
          <a:xfrm>
            <a:off x="1285875" y="857250"/>
            <a:ext cx="6667500" cy="3333750"/>
          </a:xfrm>
          <a:prstGeom prst="rect">
            <a:avLst/>
          </a:prstGeom>
          <a:noFill/>
        </p:spPr>
        <p:txBody>
          <a:bodyPr rtlCol="0" bIns="45720" lIns="91440" rIns="91440" tIns="45720">
            <a:spAutoFit/>
          </a:bodyPr>
          <a:lstStyle/>
          <a:p>
            <a:pPr algn="l" fontAlgn="base" marL="0" marR="0" indent="0" lvl="0">
              <a:lnSpc>
                <a:spcPct val="110%"/>
              </a:lnSpc>
            </a:pPr>
            <a:r>
              <a:rPr lang="en-US" b="1" sz="1800" spc="0" u="none">
                <a:solidFill>
                  <a:srgbClr val="000000">
                    <a:alpha val="100.00%"/>
                  </a:srgbClr>
                </a:solidFill>
                <a:latin typeface="Arial"/>
              </a:rPr>
              <a:t><![CDATA[不要為自己積儹財寶在地上、地上有蟲子咬、能鏽壞、也有賊挖窟窿來偷．
只要積儹財寶在天上、天上沒有蟲子咬、不能鏽壞、也沒有賊挖窟窿來偷．
因為你的財寶在那裡、你的心也在那裡。
]]></a:t>
            </a:r>
            <a:r>
              <a:rPr lang="en-US" b="1" sz="1800" spc="0" u="none">
                <a:solidFill>
                  <a:srgbClr val="663300">
                    <a:alpha val="100.00%"/>
                  </a:srgbClr>
                </a:solidFill>
                <a:latin typeface="Arial"/>
              </a:rPr>
              <a:t><![CDATA[- 马太福音 6:19-21
]]></a:t>
            </a:r>
            <a:r>
              <a:rPr lang="en-US" b="1" sz="1200" spc="0" u="none">
                <a:solidFill>
                  <a:srgbClr val="000000">
                    <a:alpha val="100.00%"/>
                  </a:srgbClr>
                </a:solidFill>
                <a:latin typeface="Calibri"/>
              </a:rPr>
              <a:t><![CDATA[
]]></a:t>
            </a:r>
            <a:r>
              <a:rPr lang="en-US" b="1" sz="1600" spc="0" u="none">
                <a:solidFill>
                  <a:srgbClr val="000000">
                    <a:alpha val="100.00%"/>
                  </a:srgbClr>
                </a:solidFill>
                <a:latin typeface="Arial"/>
              </a:rPr>
              <a:t><![CDATA[Do not store up for yourselves treasures on earth, where moth and rust destroy, and where thieves break in and steal.
But store up for yourselves treasures in heaven, where moth and rust do not destroy, and where thieves do not break in and steal.
For where your treasure is, there your heart will be also.
]]></a:t>
            </a:r>
            <a:r>
              <a:rPr lang="en-US" b="1" sz="1600" spc="0" u="none">
                <a:solidFill>
                  <a:srgbClr val="663300">
                    <a:alpha val="100.00%"/>
                  </a:srgbClr>
                </a:solidFill>
                <a:latin typeface="Arial"/>
              </a:rPr>
              <a:t><![CDATA[- Matthew 6:19-2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信就是所望之事的实底，是未见之事的确据。
]]></a:t>
            </a:r>
            <a:r>
              <a:rPr lang="en-US" sz="2400" spc="0" u="none">
                <a:solidFill>
                  <a:srgbClr val="000000">
                    <a:alpha val="100.00%"/>
                  </a:srgbClr>
                </a:solidFill>
                <a:latin typeface="Calibri"/>
              </a:rPr>
              <a:t><![CDATA[2 古人在这信上得了美好的证据。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Now faith is being sure of what we hope for and certain of what we do not see.
]]></a:t>
            </a:r>
            <a:r>
              <a:rPr lang="en-US" sz="1800" spc="0" u="none">
                <a:solidFill>
                  <a:srgbClr val="000000">
                    <a:alpha val="100.00%"/>
                  </a:srgbClr>
                </a:solidFill>
                <a:latin typeface="Calibri"/>
              </a:rPr>
              <a:t><![CDATA[2 This is what the ancients were commended fo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我们因着信，就知道诸世界是借神话造成的。这样，所看见的，并不是从显然之物造出来的。
]]></a:t>
            </a:r>
            <a:r>
              <a:rPr lang="en-US" sz="2400" spc="0" u="none">
                <a:solidFill>
                  <a:srgbClr val="000000">
                    <a:alpha val="100.00%"/>
                  </a:srgbClr>
                </a:solidFill>
                <a:latin typeface="Calibri"/>
              </a:rPr>
              <a:t><![CDATA[4 亚伯因着信献祭与神，比该隐所献的更美，因此便得了称义的见证，就是神指他礼物作的见证。他虽然死了，却因这信仍旧说话。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By faith we understand that the universe was formed at God's command, so that what is seen was not made out of what was visible.
]]></a:t>
            </a:r>
            <a:r>
              <a:rPr lang="en-US" sz="1800" spc="0" u="none">
                <a:solidFill>
                  <a:srgbClr val="000000">
                    <a:alpha val="100.00%"/>
                  </a:srgbClr>
                </a:solidFill>
                <a:latin typeface="Calibri"/>
              </a:rPr>
              <a:t><![CDATA[4 By faith Abel offered God a better sacrifice than Cain did. By faith he was commended as a righteous man, when God spoke well of his offerings. And by faith he still speaks, even though he is dead.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以诺因着信被接去，不至于见死。人也找不着他，因为神已经把他接去了。只是他被接去以先，已经得了神喜悦他的明证。
]]></a:t>
            </a:r>
            <a:r>
              <a:rPr lang="en-US" sz="2400" spc="0" u="none">
                <a:solidFill>
                  <a:srgbClr val="000000">
                    <a:alpha val="100.00%"/>
                  </a:srgbClr>
                </a:solidFill>
                <a:latin typeface="Calibri"/>
              </a:rPr>
              <a:t><![CDATA[6 人非有信就不能得神的喜悦。因为到神面前来的人，必须信有神，且信他赏赐那寻求他的人。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By faith Enoch was taken from this life, so that he did not experience death; he could not be found, because God had taken him away. For before he was taken, he was commended as one who pleased God.
]]></a:t>
            </a:r>
            <a:r>
              <a:rPr lang="en-US" sz="1800" spc="0" u="none">
                <a:solidFill>
                  <a:srgbClr val="000000">
                    <a:alpha val="100.00%"/>
                  </a:srgbClr>
                </a:solidFill>
                <a:latin typeface="Calibri"/>
              </a:rPr>
              <a:t><![CDATA[6 And without faith it is impossible to please God, because anyone who comes to him must believe that he exists and that he rewards those who earnestly seek him.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3 这些人都是存着信心死的，并没有得着所应许的，却从远处望见，且欢喜迎接，又承认自己在世上是客旅，是寄居的。
]]></a:t>
            </a:r>
            <a:r>
              <a:rPr lang="en-US" sz="2400" spc="0" u="none">
                <a:solidFill>
                  <a:srgbClr val="000000">
                    <a:alpha val="100.00%"/>
                  </a:srgbClr>
                </a:solidFill>
                <a:latin typeface="Calibri"/>
              </a:rPr>
              <a:t><![CDATA[14 说这样话的人，是表明自己要找一个家乡。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3 All these people were still living by faith when they died. They did not receive the things promised; they only saw them and welcomed them from a distance. And they admitted that they were aliens and strangers on earth.
]]></a:t>
            </a:r>
            <a:r>
              <a:rPr lang="en-US" sz="1800" spc="0" u="none">
                <a:solidFill>
                  <a:srgbClr val="000000">
                    <a:alpha val="100.00%"/>
                  </a:srgbClr>
                </a:solidFill>
                <a:latin typeface="Calibri"/>
              </a:rPr>
              <a:t><![CDATA[14 People who say such things show that they are looking for a country of their ow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5 他们若想念所离开的家乡，还有可以回去的机会。
]]></a:t>
            </a:r>
            <a:r>
              <a:rPr lang="en-US" sz="2400" spc="0" u="none">
                <a:solidFill>
                  <a:srgbClr val="000000">
                    <a:alpha val="100.00%"/>
                  </a:srgbClr>
                </a:solidFill>
                <a:latin typeface="Calibri"/>
              </a:rPr>
              <a:t><![CDATA[16 他们却羡慕一个更美的家乡，就是在天上的。所以神被称为他们的神，并不以为耻。因为他已经给他们预备了一座城。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5 If they had been thinking of the country they had left, they would have had opportunity to return.
]]></a:t>
            </a:r>
            <a:r>
              <a:rPr lang="en-US" sz="1800" spc="0" u="none">
                <a:solidFill>
                  <a:srgbClr val="000000">
                    <a:alpha val="100.00%"/>
                  </a:srgbClr>
                </a:solidFill>
                <a:latin typeface="Calibri"/>
              </a:rPr>
              <a:t><![CDATA[16 Instead, they were longing for a better country--a heavenly one. Therefore God is not ashamed to be called their God, for he has prepared a city for them.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坐在寶座上聖潔羔羊
]]></a:t>
            </a:r>
            <a:r>
              <a:rPr lang="en-US" b="1" sz="3200" spc="0" u="none">
                <a:solidFill>
                  <a:srgbClr val="663300">
                    <a:alpha val="100.00%"/>
                  </a:srgbClr>
                </a:solidFill>
                <a:latin typeface="Calibri"/>
              </a:rPr>
              <a:t><![CDATA[The Holy Lamb on the Throne]]></a:t>
            </a:r>
          </a:p>
        </p:txBody>
      </p:sp>
    </p:spTree>
  </p:cSld>
  <p:clrMapOvr>
    <a:masterClrMapping/>
  </p:clrMapOvr>
</p:sld>
</file>

<file path=ppt/theme/theme1.xml><?xml version="1.0" encoding="utf-8"?>
<a:theme xmlns:a="http://schemas.openxmlformats.org/drawingml/2006/main" name="Theme44">
  <a:themeElements>
    <a:clrScheme name="Theme4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46">
  <a:themeElements>
    <a:clrScheme name="Theme4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6">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3">
  <a:themeElements>
    <a:clrScheme name="Theme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8">
  <a:themeElements>
    <a:clrScheme name="Theme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29</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2021-11-18T01:19:38Z</dcterms:created>
  <dcterms:modified xsi:type="dcterms:W3CDTF">2021-11-18T01:19:38Z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