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4215339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4215339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4215339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4215339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5月22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Luke 路加福音
14:25-3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5 有极多的人和耶稣同行。他转过来对他们说，
]]></a:t>
            </a:r>
            <a:r>
              <a:rPr lang="en-US" sz="2400" spc="0" u="none">
                <a:solidFill>
                  <a:srgbClr val="000000">
                    <a:alpha val="100.00%"/>
                  </a:srgbClr>
                </a:solidFill>
                <a:latin typeface="Calibri"/>
              </a:rPr>
              <a:t><![CDATA[26 人到我这里来，若不爱我胜过爱（爱我胜过爱：原文是恨）自己的父母，妻子，儿女，弟兄，姐妹，和自己的性命，就不能作我的门徒。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5 Large crowds were traveling with Jesus, and turning to them he said:
]]></a:t>
            </a:r>
            <a:r>
              <a:rPr lang="en-US" sz="1800" spc="0" u="none">
                <a:solidFill>
                  <a:srgbClr val="000000">
                    <a:alpha val="100.00%"/>
                  </a:srgbClr>
                </a:solidFill>
                <a:latin typeface="Calibri"/>
              </a:rPr>
              <a:t><![CDATA[26 If anyone comes to me and does not hate his father and mother, his wife and children, his brothers and sisters--yes, even his own life--he cannot be my discipl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7 凡不背着自己十字架跟从我的，也不能作我的门徒。
]]></a:t>
            </a:r>
            <a:r>
              <a:rPr lang="en-US" sz="2400" spc="0" u="none">
                <a:solidFill>
                  <a:srgbClr val="000000">
                    <a:alpha val="100.00%"/>
                  </a:srgbClr>
                </a:solidFill>
                <a:latin typeface="Calibri"/>
              </a:rPr>
              <a:t><![CDATA[28 你们那一个要盖一座楼，不先坐下算计花费，能盖成不能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7 And anyone who does not carry his cross and follow me cannot be my disciple.
]]></a:t>
            </a:r>
            <a:r>
              <a:rPr lang="en-US" sz="1800" spc="0" u="none">
                <a:solidFill>
                  <a:srgbClr val="000000">
                    <a:alpha val="100.00%"/>
                  </a:srgbClr>
                </a:solidFill>
                <a:latin typeface="Calibri"/>
              </a:rPr>
              <a:t><![CDATA[28 Suppose one of you wants to build a tower. Will he not first sit down and estimate the cost to see if he has enough money to complete i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9 恐怕安了地基，不能成功，看见的人都笑话他，
]]></a:t>
            </a:r>
            <a:r>
              <a:rPr lang="en-US" sz="2400" spc="0" u="none">
                <a:solidFill>
                  <a:srgbClr val="000000">
                    <a:alpha val="100.00%"/>
                  </a:srgbClr>
                </a:solidFill>
                <a:latin typeface="Calibri"/>
              </a:rPr>
              <a:t><![CDATA[30 说，这个人开了工，却不能完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9 For if he lays the foundation and is not able to finish it, everyone who sees it will ridicule him,
]]></a:t>
            </a:r>
            <a:r>
              <a:rPr lang="en-US" sz="1800" spc="0" u="none">
                <a:solidFill>
                  <a:srgbClr val="000000">
                    <a:alpha val="100.00%"/>
                  </a:srgbClr>
                </a:solidFill>
                <a:latin typeface="Calibri"/>
              </a:rPr>
              <a:t><![CDATA[30 saying, 'This fellow began to build and was not able to finish.'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1 或是一个王，出去和别的王打仗，岂不先坐下酌量，能用一万兵，去敌那领二万兵来攻打他的吗？
]]></a:t>
            </a:r>
            <a:r>
              <a:rPr lang="en-US" sz="2400" spc="0" u="none">
                <a:solidFill>
                  <a:srgbClr val="000000">
                    <a:alpha val="100.00%"/>
                  </a:srgbClr>
                </a:solidFill>
                <a:latin typeface="Calibri"/>
              </a:rPr>
              <a:t><![CDATA[32 若是不能，就趁敌人还远的时候，派使者去求和息的条款。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1 Or suppose a king is about to go to war against another king. Will he not first sit down and consider whether he is able with ten thousand men to oppose the one coming against him with twenty thousand?
]]></a:t>
            </a:r>
            <a:r>
              <a:rPr lang="en-US" sz="1800" spc="0" u="none">
                <a:solidFill>
                  <a:srgbClr val="000000">
                    <a:alpha val="100.00%"/>
                  </a:srgbClr>
                </a:solidFill>
                <a:latin typeface="Calibri"/>
              </a:rPr>
              <a:t><![CDATA[32 If he is not able, he will send a delegation while the other is still a long way off and will ask for terms of peac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3 这样，你们无论什么人，若不撇下一切所有的，就不能作我的门徒。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3 In the same way, any of you who does not give up everything he has cannot be my discipl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耶稣基督真正门徒的品征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The Characteristics of a true Disciple of Christ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astor Fady Al-Hag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50:1-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们成为一家人
]]></a:t>
            </a:r>
            <a:r>
              <a:rPr lang="en-US" b="1" sz="3200" spc="0" u="none">
                <a:solidFill>
                  <a:srgbClr val="663300">
                    <a:alpha val="100.00%"/>
                  </a:srgbClr>
                </a:solidFill>
                <a:latin typeface="Calibri"/>
              </a:rPr>
              <a:t><![CDATA[We are In One Fami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你们要赞美耶和华，在神的圣所赞美他，在他显能力的穹苍赞美他。
]]></a:t>
            </a:r>
            <a:r>
              <a:rPr lang="en-US" sz="2400" spc="0" u="none">
                <a:solidFill>
                  <a:srgbClr val="000000">
                    <a:alpha val="100.00%"/>
                  </a:srgbClr>
                </a:solidFill>
                <a:latin typeface="Calibri"/>
              </a:rPr>
              <a:t><![CDATA[2 要因他大能的作为赞美他，按着他极美的大德赞美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Praise the Lord . Praise God in his sanctuary; praise him in his mighty heavens.
]]></a:t>
            </a:r>
            <a:r>
              <a:rPr lang="en-US" sz="1800" spc="0" u="none">
                <a:solidFill>
                  <a:srgbClr val="000000">
                    <a:alpha val="100.00%"/>
                  </a:srgbClr>
                </a:solidFill>
                <a:latin typeface="Calibri"/>
              </a:rPr>
              <a:t><![CDATA[2 Praise him for his acts of power; praise him for his surpassing greatnes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要用角声赞美他，鼓瑟弹琴赞美他。
]]></a:t>
            </a:r>
            <a:r>
              <a:rPr lang="en-US" sz="2400" spc="0" u="none">
                <a:solidFill>
                  <a:srgbClr val="000000">
                    <a:alpha val="100.00%"/>
                  </a:srgbClr>
                </a:solidFill>
                <a:latin typeface="Calibri"/>
              </a:rPr>
              <a:t><![CDATA[4 击鼓跳舞赞美他，用丝弦的乐器，和箫的声音赞美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Praise him with the sounding of the trumpet, praise him with the harp and lyre,
]]></a:t>
            </a:r>
            <a:r>
              <a:rPr lang="en-US" sz="1800" spc="0" u="none">
                <a:solidFill>
                  <a:srgbClr val="000000">
                    <a:alpha val="100.00%"/>
                  </a:srgbClr>
                </a:solidFill>
                <a:latin typeface="Calibri"/>
              </a:rPr>
              <a:t><![CDATA[4 praise him with tambourine and dancing, praise him with the strings and flut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用大响的钹赞美他，用高声的钹赞美他。
]]></a:t>
            </a:r>
            <a:r>
              <a:rPr lang="en-US" sz="2400" spc="0" u="none">
                <a:solidFill>
                  <a:srgbClr val="000000">
                    <a:alpha val="100.00%"/>
                  </a:srgbClr>
                </a:solidFill>
                <a:latin typeface="Calibri"/>
              </a:rPr>
              <a:t><![CDATA[6 凡有气息的，都要赞美耶和华。你们要赞美耶和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praise him with the clash of cymbals, praise him with resounding cymbals.
]]></a:t>
            </a:r>
            <a:r>
              <a:rPr lang="en-US" sz="1800" spc="0" u="none">
                <a:solidFill>
                  <a:srgbClr val="000000">
                    <a:alpha val="100.00%"/>
                  </a:srgbClr>
                </a:solidFill>
                <a:latin typeface="Calibri"/>
              </a:rPr>
              <a:t><![CDATA[6 Let everything that has breath praise the Lord . Praise the Lord .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神，我的父，我的磐石
]]></a:t>
            </a:r>
            <a:r>
              <a:rPr lang="en-US" b="1" sz="3200" spc="0" u="none">
                <a:solidFill>
                  <a:srgbClr val="663300">
                    <a:alpha val="100.00%"/>
                  </a:srgbClr>
                </a:solidFill>
                <a:latin typeface="Calibri"/>
              </a:rPr>
              <a:t><![CDATA[My God, My Father, My Roc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顺服
]]></a:t>
            </a:r>
            <a:r>
              <a:rPr lang="en-US" b="1" sz="3200" spc="0" u="none">
                <a:solidFill>
                  <a:srgbClr val="663300">
                    <a:alpha val="100.00%"/>
                  </a:srgbClr>
                </a:solidFill>
                <a:latin typeface="Calibri"/>
              </a:rPr>
              <a:t><![CDATA[I Will Obe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献上感恩的心
]]></a:t>
            </a:r>
            <a:r>
              <a:rPr lang="en-US" b="1" sz="3200" spc="0" u="none">
                <a:solidFill>
                  <a:srgbClr val="663300">
                    <a:alpha val="100.00%"/>
                  </a:srgbClr>
                </a:solidFill>
                <a:latin typeface="Calibri"/>
              </a:rPr>
              <a:t><![CDATA[Give Thanks]]></a:t>
            </a:r>
          </a:p>
        </p:txBody>
      </p:sp>
    </p:spTree>
  </p:cSld>
  <p:clrMapOvr>
    <a:masterClrMapping/>
  </p:clrMapOvr>
</p:sld>
</file>

<file path=ppt/theme/theme1.xml><?xml version="1.0" encoding="utf-8"?>
<a:theme xmlns:a="http://schemas.openxmlformats.org/drawingml/2006/main" name="Theme60">
  <a:themeElements>
    <a:clrScheme name="Theme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2">
  <a:themeElements>
    <a:clrScheme name="Theme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40">
  <a:themeElements>
    <a:clrScheme name="Theme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1">
  <a:themeElements>
    <a:clrScheme name="Theme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2022-05-21T12:45:19Z</dcterms:created>
  <dcterms:modified xsi:type="dcterms:W3CDTF">2022-05-21T12:45:19Z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