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88899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88899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888996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888996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8月1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天离地何等的高，他的慈爱向敬畏他的人，也是何等的大。
]]></a:t>
            </a:r>
            <a:r>
              <a:rPr lang="en-US" sz="2400" spc="0" u="none">
                <a:solidFill>
                  <a:srgbClr val="000000">
                    <a:alpha val="100.00%"/>
                  </a:srgbClr>
                </a:solidFill>
                <a:latin typeface="Calibri"/>
              </a:rPr>
              <a:t><![CDATA[12 东离西有多远，他叫我们的过犯，离我们也有多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For as high as the heavens are above the earth, so great is his love for those who fear him;
]]></a:t>
            </a:r>
            <a:r>
              <a:rPr lang="en-US" sz="1800" spc="0" u="none">
                <a:solidFill>
                  <a:srgbClr val="000000">
                    <a:alpha val="100.00%"/>
                  </a:srgbClr>
                </a:solidFill>
                <a:latin typeface="Calibri"/>
              </a:rPr>
              <a:t><![CDATA[12 as far as the east is from the west, so far has he removed our transgressions from u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父亲怎样怜恤他的儿女，耶和华也怎样怜恤敬畏他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As a father has compassion on his children, so the Lord has compassion on those who fear hi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Deuteronomy 申命記
7:6-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因为你归耶和华你神为圣洁的民。耶和华你神从地上的万民中拣选你，特作自己的子民。
]]></a:t>
            </a:r>
            <a:r>
              <a:rPr lang="en-US" sz="2400" spc="0" u="none">
                <a:solidFill>
                  <a:srgbClr val="000000">
                    <a:alpha val="100.00%"/>
                  </a:srgbClr>
                </a:solidFill>
                <a:latin typeface="Calibri"/>
              </a:rPr>
              <a:t><![CDATA[7 耶和华专爱你们，拣选你们，并非因你们的人数多于别民，原来你们的人数在万民中是最少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For you are a people holy to the Lord your God. The Lord your God has chosen you out of all the peoples on the face of the earth to be his people, his treasured possession.
]]></a:t>
            </a:r>
            <a:r>
              <a:rPr lang="en-US" sz="1800" spc="0" u="none">
                <a:solidFill>
                  <a:srgbClr val="000000">
                    <a:alpha val="100.00%"/>
                  </a:srgbClr>
                </a:solidFill>
                <a:latin typeface="Calibri"/>
              </a:rPr>
              <a:t><![CDATA[7 The Lord did not set his affection on you and choose you because you were more numerous than other peoples, for you were the fewest of all peopl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只因耶和华爱你们，又因要守他向你们列祖所起的誓，就用大能的手领你们出来，从为奴之家救赎你们脱离埃及王法老的手。
]]></a:t>
            </a:r>
            <a:r>
              <a:rPr lang="en-US" sz="2400" spc="0" u="none">
                <a:solidFill>
                  <a:srgbClr val="000000">
                    <a:alpha val="100.00%"/>
                  </a:srgbClr>
                </a:solidFill>
                <a:latin typeface="Calibri"/>
              </a:rPr>
              <a:t><![CDATA[9 所以，你要知道耶和华你的神，他是神，是信实的神。向爱他，守他诫命的人守约，施慈爱，直到千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But it was because the Lord loved you and kept the oath he swore to your forefathers that he brought you out with a mighty hand and redeemed you from the land of slavery, from the power of Pharaoh king of Egypt.
]]></a:t>
            </a:r>
            <a:r>
              <a:rPr lang="en-US" sz="1800" spc="0" u="none">
                <a:solidFill>
                  <a:srgbClr val="000000">
                    <a:alpha val="100.00%"/>
                  </a:srgbClr>
                </a:solidFill>
                <a:latin typeface="Calibri"/>
              </a:rPr>
              <a:t><![CDATA[9 Know therefore that the Lord your God is God; he is the faithful God, keeping his covenant of love to a thousand generations of those who love him and keep his command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向恨他的人当面报应他们，将他们灭绝。凡恨他的人必报应他们，决不迟延。
]]></a:t>
            </a:r>
            <a:r>
              <a:rPr lang="en-US" sz="2400" spc="0" u="none">
                <a:solidFill>
                  <a:srgbClr val="000000">
                    <a:alpha val="100.00%"/>
                  </a:srgbClr>
                </a:solidFill>
                <a:latin typeface="Calibri"/>
              </a:rPr>
              <a:t><![CDATA[11 所以，你要谨守遵行我今日所吩咐你的诫命，律例，典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But those who hate him he will repay to their face by destruction; he will not be slow to repay to their face those who hate him.
]]></a:t>
            </a:r>
            <a:r>
              <a:rPr lang="en-US" sz="1800" spc="0" u="none">
                <a:solidFill>
                  <a:srgbClr val="000000">
                    <a:alpha val="100.00%"/>
                  </a:srgbClr>
                </a:solidFill>
                <a:latin typeface="Calibri"/>
              </a:rPr>
              <a:t><![CDATA[11 Therefore, take care to follow the commands, decrees and laws I give you toda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以爱来哺育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Influence with Lov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从亙古到永远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Aug 20	]]></a:t>
            </a:r>
            <a:r>
              <a:rPr lang="en-US" b="1" sz="2000" spc="0" u="none">
                <a:solidFill>
                  <a:srgbClr val="000000">
                    <a:alpha val="100.00%"/>
                  </a:srgbClr>
                </a:solidFill>
                <a:latin typeface="Calibri"/>
              </a:rPr>
              <a:t><![CDATA[核心同工月会	王牧师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为爱而生
]]></a:t>
            </a:r>
            <a:r>
              <a:rPr lang="en-US" b="1" sz="3200" spc="0" u="none">
                <a:solidFill>
                  <a:srgbClr val="663300">
                    <a:alpha val="100.00%"/>
                  </a:srgbClr>
                </a:solidFill>
                <a:latin typeface="Calibri"/>
              </a:rPr>
              <a:t><![CDATA[Born To Lo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爱永不变
]]></a:t>
            </a:r>
            <a:r>
              <a:rPr lang="en-US" b="1" sz="3200" spc="0" u="none">
                <a:solidFill>
                  <a:srgbClr val="663300">
                    <a:alpha val="100.00%"/>
                  </a:srgbClr>
                </a:solidFill>
                <a:latin typeface="Calibri"/>
              </a:rPr>
              <a:t><![CDATA[Your Steadfast Lo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03:1-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诗。）我的心哪，你要称颂耶和华。凡在我里面的，也要称颂他的圣名。
]]></a:t>
            </a:r>
            <a:r>
              <a:rPr lang="en-US" sz="2400" spc="0" u="none">
                <a:solidFill>
                  <a:srgbClr val="000000">
                    <a:alpha val="100.00%"/>
                  </a:srgbClr>
                </a:solidFill>
                <a:latin typeface="Calibri"/>
              </a:rPr>
              <a:t><![CDATA[2 我的心哪，你要称颂耶和华，不可忘记他的一切恩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Praise the Lord , O my soul; all my inmost being, praise his holy name.
]]></a:t>
            </a:r>
            <a:r>
              <a:rPr lang="en-US" sz="1800" spc="0" u="none">
                <a:solidFill>
                  <a:srgbClr val="000000">
                    <a:alpha val="100.00%"/>
                  </a:srgbClr>
                </a:solidFill>
                <a:latin typeface="Calibri"/>
              </a:rPr>
              <a:t><![CDATA[2 Praise the Lord , O my soul, and forget not all his benefi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赦免你的一切罪孽，医治你的一切疾病。
]]></a:t>
            </a:r>
            <a:r>
              <a:rPr lang="en-US" sz="2400" spc="0" u="none">
                <a:solidFill>
                  <a:srgbClr val="000000">
                    <a:alpha val="100.00%"/>
                  </a:srgbClr>
                </a:solidFill>
                <a:latin typeface="Calibri"/>
              </a:rPr>
              <a:t><![CDATA[4 他救赎你的命脱离死亡，以仁爱和慈悲为你的冠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ho forgives all your sins and heals all your diseases,
]]></a:t>
            </a:r>
            <a:r>
              <a:rPr lang="en-US" sz="1800" spc="0" u="none">
                <a:solidFill>
                  <a:srgbClr val="000000">
                    <a:alpha val="100.00%"/>
                  </a:srgbClr>
                </a:solidFill>
                <a:latin typeface="Calibri"/>
              </a:rPr>
              <a:t><![CDATA[4 who redeems your life from the pit and crowns you with love and compass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他用美物，使你所愿的得以知足，以致你如鹰返老还童。
]]></a:t>
            </a:r>
            <a:r>
              <a:rPr lang="en-US" sz="2400" spc="0" u="none">
                <a:solidFill>
                  <a:srgbClr val="000000">
                    <a:alpha val="100.00%"/>
                  </a:srgbClr>
                </a:solidFill>
                <a:latin typeface="Calibri"/>
              </a:rPr>
              <a:t><![CDATA[6 耶和华施行公义，为一切受屈的人伸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who satisfies your desires with good things so that your youth is renewed like the eagle's.
]]></a:t>
            </a:r>
            <a:r>
              <a:rPr lang="en-US" sz="1800" spc="0" u="none">
                <a:solidFill>
                  <a:srgbClr val="000000">
                    <a:alpha val="100.00%"/>
                  </a:srgbClr>
                </a:solidFill>
                <a:latin typeface="Calibri"/>
              </a:rPr>
              <a:t><![CDATA[6 The Lord works righteousness and justice for all the oppress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他使摩西知道他的法则，叫以色列人晓得他的作为。
]]></a:t>
            </a:r>
            <a:r>
              <a:rPr lang="en-US" sz="2400" spc="0" u="none">
                <a:solidFill>
                  <a:srgbClr val="000000">
                    <a:alpha val="100.00%"/>
                  </a:srgbClr>
                </a:solidFill>
                <a:latin typeface="Calibri"/>
              </a:rPr>
              <a:t><![CDATA[8 耶和华有怜悯，有恩典，不轻易发怒，且有丰盛的慈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He made known his ways to Moses, his deeds to the people of Israel:
]]></a:t>
            </a:r>
            <a:r>
              <a:rPr lang="en-US" sz="1800" spc="0" u="none">
                <a:solidFill>
                  <a:srgbClr val="000000">
                    <a:alpha val="100.00%"/>
                  </a:srgbClr>
                </a:solidFill>
                <a:latin typeface="Calibri"/>
              </a:rPr>
              <a:t><![CDATA[8 The Lord is compassionate and gracious, slow to anger, abounding in lov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他不长久责备，也不永远怀怒。
]]></a:t>
            </a:r>
            <a:r>
              <a:rPr lang="en-US" sz="2400" spc="0" u="none">
                <a:solidFill>
                  <a:srgbClr val="000000">
                    <a:alpha val="100.00%"/>
                  </a:srgbClr>
                </a:solidFill>
                <a:latin typeface="Calibri"/>
              </a:rPr>
              <a:t><![CDATA[10 他没有按我们的罪过待我们，也没有照我们的罪孽报应我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He will not always accuse, nor will he harbor his anger forever;
]]></a:t>
            </a:r>
            <a:r>
              <a:rPr lang="en-US" sz="1800" spc="0" u="none">
                <a:solidFill>
                  <a:srgbClr val="000000">
                    <a:alpha val="100.00%"/>
                  </a:srgbClr>
                </a:solidFill>
                <a:latin typeface="Calibri"/>
              </a:rPr>
              <a:t><![CDATA[10 he does not treat us as our sins deserve or repay us according to our iniquities.
]]></a:t>
            </a:r>
          </a:p>
        </p:txBody>
      </p:sp>
    </p:spTree>
  </p:cSld>
  <p:clrMapOvr>
    <a:masterClrMapping/>
  </p:clrMapOvr>
</p:sld>
</file>

<file path=ppt/theme/theme1.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2022-08-07T12:01:32Z</dcterms:created>
  <dcterms:modified xsi:type="dcterms:W3CDTF">2022-08-07T12:01:32Z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