
<file path=[Content_Types].xml><?xml version="1.0" encoding="utf-8"?>
<Types xmlns="http://schemas.openxmlformats.org/package/2006/content-types">
  <Default Extension="rels" ContentType="application/vnd.openxmlformats-package.relationships+xml"/>
  <Default Extension="xml" ContentType="application/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Masters/slideMaster2.xml" ContentType="application/vnd.openxmlformats-officedocument.presentationml.slideMaster+xml"/>
  <Override PartName="/ppt/theme/theme2.xml" ContentType="application/vnd.openxmlformats-officedocument.theme+xml"/>
  <Override PartName="/ppt/slideLayouts/slideLayout2.xml" ContentType="application/vnd.openxmlformats-officedocument.presentationml.slideLayout+xml"/>
  <Override PartName="/ppt/slideMasters/slideMaster3.xml" ContentType="application/vnd.openxmlformats-officedocument.presentationml.slideMaster+xml"/>
  <Override PartName="/ppt/theme/theme3.xml" ContentType="application/vnd.openxmlformats-officedocument.theme+xml"/>
  <Override PartName="/ppt/slideLayouts/slideLayout3.xml" ContentType="application/vnd.openxmlformats-officedocument.presentationml.slideLayout+xml"/>
  <Override PartName="/ppt/slideMasters/slideMaster4.xml" ContentType="application/vnd.openxmlformats-officedocument.presentationml.slideMaster+xml"/>
  <Override PartName="/ppt/theme/theme4.xml" ContentType="application/vnd.openxmlformats-officedocument.theme+xml"/>
  <Override PartName="/ppt/slideLayouts/slideLayout4.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2" r:id="rId3"/>
    <p:sldMasterId id="2147483684" r:id="rId4"/>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Lst>
  <p:sldSz cx="9144000" cy="5143500" type="screen16x9"/>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slideMaster" Target="slideMasters/slideMaster2.xml"/>
  <Relationship Id="rId3" Type="http://schemas.openxmlformats.org/officeDocument/2006/relationships/slideMaster" Target="slideMasters/slideMaster3.xml"/>
  <Relationship Id="rId4" Type="http://schemas.openxmlformats.org/officeDocument/2006/relationships/slideMaster" Target="slideMasters/slideMaster4.xml"/>
  <Relationship Id="rId5" Type="http://schemas.openxmlformats.org/officeDocument/2006/relationships/theme" Target="theme/theme1.xml"/>
  <Relationship Id="rId6" Type="http://schemas.openxmlformats.org/officeDocument/2006/relationships/slide" Target="slides/slide1.xml"/>
  <Relationship Id="rId7" Type="http://schemas.openxmlformats.org/officeDocument/2006/relationships/slide" Target="slides/slide2.xml"/>
  <Relationship Id="rId8" Type="http://schemas.openxmlformats.org/officeDocument/2006/relationships/slide" Target="slides/slide3.xml"/>
  <Relationship Id="rId9" Type="http://schemas.openxmlformats.org/officeDocument/2006/relationships/slide" Target="slides/slide4.xml"/>
  <Relationship Id="rId10" Type="http://schemas.openxmlformats.org/officeDocument/2006/relationships/slide" Target="slides/slide5.xml"/>
  <Relationship Id="rId11" Type="http://schemas.openxmlformats.org/officeDocument/2006/relationships/slide" Target="slides/slide6.xml"/>
  <Relationship Id="rId12" Type="http://schemas.openxmlformats.org/officeDocument/2006/relationships/slide" Target="slides/slide7.xml"/>
  <Relationship Id="rId13" Type="http://schemas.openxmlformats.org/officeDocument/2006/relationships/slide" Target="slides/slide8.xml"/>
  <Relationship Id="rId14" Type="http://schemas.openxmlformats.org/officeDocument/2006/relationships/slide" Target="slides/slide9.xml"/>
  <Relationship Id="rId15" Type="http://schemas.openxmlformats.org/officeDocument/2006/relationships/slide" Target="slides/slide10.xml"/>
  <Relationship Id="rId16" Type="http://schemas.openxmlformats.org/officeDocument/2006/relationships/slide" Target="slides/slide11.xml"/>
  <Relationship Id="rId17" Type="http://schemas.openxmlformats.org/officeDocument/2006/relationships/slide" Target="slides/slide12.xml"/>
  <Relationship Id="rId18" Type="http://schemas.openxmlformats.org/officeDocument/2006/relationships/slide" Target="slides/slide13.xml"/>
  <Relationship Id="rId19" Type="http://schemas.openxmlformats.org/officeDocument/2006/relationships/slide" Target="slides/slide14.xml"/>
  <Relationship Id="rId20" Type="http://schemas.openxmlformats.org/officeDocument/2006/relationships/slide" Target="slides/slide15.xml"/>
  <Relationship Id="rId21" Type="http://schemas.openxmlformats.org/officeDocument/2006/relationships/slide" Target="slides/slide16.xml"/>
  <Relationship Id="rId22" Type="http://schemas.openxmlformats.org/officeDocument/2006/relationships/slide" Target="slides/slide17.xml"/>
  <Relationship Id="rId23" Type="http://schemas.openxmlformats.org/officeDocument/2006/relationships/slide" Target="slides/slide18.xml"/>
  <Relationship Id="rId24" Type="http://schemas.openxmlformats.org/officeDocument/2006/relationships/slide" Target="slides/slide19.xml"/>
  <Relationship Id="rId25" Type="http://schemas.openxmlformats.org/officeDocument/2006/relationships/slide" Target="slides/slide20.xml"/>
  <Relationship Id="rId26" Type="http://schemas.openxmlformats.org/officeDocument/2006/relationships/slide" Target="slides/slide21.xml"/>
  <Relationship Id="rId27" Type="http://schemas.openxmlformats.org/officeDocument/2006/relationships/slide" Target="slides/slide22.xml"/>
  <Relationship Id="rId28" Type="http://schemas.openxmlformats.org/officeDocument/2006/relationships/slide" Target="slides/slide23.xml"/>
  <Relationship Id="rId29" Type="http://schemas.openxmlformats.org/officeDocument/2006/relationships/presProps" Target="presProps.xml"/>
  <Relationship Id="rId30" Type="http://schemas.openxmlformats.org/officeDocument/2006/relationships/viewProps" Target="viewProps.xml"/>
  <Relationship Id="rId31"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
  <Relationship Id="rId1" Type="http://schemas.openxmlformats.org/officeDocument/2006/relationships/slideMaster" Target="../slideMasters/slideMaster2.xml"/>
</Relationships>

</file>

<file path=ppt/slideLayouts/_rels/slideLayout3.xml.rels><?xml version="1.0" encoding="UTF-8" standalone="yes"?>
<Relationships xmlns="http://schemas.openxmlformats.org/package/2006/relationships">
  <Relationship Id="rId1" Type="http://schemas.openxmlformats.org/officeDocument/2006/relationships/slideMaster" Target="../slideMasters/slideMaster3.xml"/>
</Relationships>

</file>

<file path=ppt/slideLayouts/_rels/slideLayout4.xml.rels><?xml version="1.0" encoding="UTF-8" standalone="yes"?>
<Relationships xmlns="http://schemas.openxmlformats.org/package/2006/relationships">
  <Relationship Id="rId1" Type="http://schemas.openxmlformats.org/officeDocument/2006/relationships/slideMaster" Target="../slideMasters/slideMaster4.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background_1.jpg"/>
  <Relationship Id="rId3" Type="http://schemas.openxmlformats.org/officeDocument/2006/relationships/theme" Target="../theme/theme1.xml"/>
</Relationships>

</file>

<file path=ppt/slideMasters/_rels/slideMaster2.xml.rels><?xml version="1.0" encoding="UTF-8" standalone="yes"?>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background_2.jpg"/>
  <Relationship Id="rId3" Type="http://schemas.openxmlformats.org/officeDocument/2006/relationships/theme" Target="../theme/theme2.xml"/>
</Relationships>

</file>

<file path=ppt/slideMasters/_rels/slideMaster3.xml.rels><?xml version="1.0" encoding="UTF-8" standalone="yes"?>
<Relationships xmlns="http://schemas.openxmlformats.org/package/2006/relationships">
  <Relationship Id="rId1" Type="http://schemas.openxmlformats.org/officeDocument/2006/relationships/slideLayout" Target="../slideLayouts/slideLayout3.xml"/>
  <Relationship Id="rId2" Type="http://schemas.openxmlformats.org/officeDocument/2006/relationships/image" Target="../media/background_3.jpg"/>
  <Relationship Id="rId3" Type="http://schemas.openxmlformats.org/officeDocument/2006/relationships/theme" Target="../theme/theme3.xml"/>
</Relationships>

</file>

<file path=ppt/slideMasters/_rels/slideMaster4.xml.rels><?xml version="1.0" encoding="UTF-8" standalone="yes"?>
<Relationships xmlns="http://schemas.openxmlformats.org/package/2006/relationships">
  <Relationship Id="rId1" Type="http://schemas.openxmlformats.org/officeDocument/2006/relationships/slideLayout" Target="../slideLayouts/slideLayout4.xml"/>
  <Relationship Id="rId2" Type="http://schemas.openxmlformats.org/officeDocument/2006/relationships/image" Target="../media/background_4.jpg"/>
  <Relationship Id="rId3" Type="http://schemas.openxmlformats.org/officeDocument/2006/relationships/theme" Target="../theme/theme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97573054"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97573055"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97573056"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97573057"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logo_Chinese1.png"/>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19.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20.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2.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3.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428750" y="714375"/>
          <a:ext cx="8382000" cy="4429125"/>
          <a:chOff x="1428750" y="714375"/>
          <a:chExt cx="8382000" cy="4429125"/>
        </a:xfrm>
      </p:grpSpPr>
      <p:pic>
        <p:nvPicPr>
          <p:cNvPr id="1" name="Chinese logo" descr="Chinese logo"/>
          <p:cNvPicPr>
            <a:picLocks noChangeAspect="1"/>
          </p:cNvPicPr>
          <p:nvPr/>
        </p:nvPicPr>
        <p:blipFill>
          <a:blip r:embed="rId2"/>
          <a:stretch>
            <a:fillRect/>
          </a:stretch>
        </p:blipFill>
        <p:spPr>
          <a:xfrm>
            <a:off x="2695575" y="809625"/>
            <a:ext cx="819150" cy="819150"/>
          </a:xfrm>
          <a:prstGeom prst="rect">
            <a:avLst/>
          </a:prstGeom>
        </p:spPr>
      </p:pic>
      <p:sp>
        <p:nvSpPr>
          <p:cNvPr id="2" name=""/>
          <p:cNvSpPr txBox="1"/>
          <p:nvPr/>
        </p:nvSpPr>
        <p:spPr>
          <a:xfrm>
            <a:off x="1428750" y="714375"/>
            <a:ext cx="6667500" cy="2000250"/>
          </a:xfrm>
          <a:prstGeom prst="rect">
            <a:avLst/>
          </a:prstGeom>
          <a:noFill/>
        </p:spPr>
        <p:txBody>
          <a:bodyPr rtlCol="0" bIns="45720" lIns="91440" rIns="91440" tIns="45720">
            <a:spAutoFit/>
          </a:bodyPr>
          <a:lstStyle/>
          <a:p>
            <a:pPr algn="ctr" fontAlgn="base" marL="0" marR="0" indent="0" lvl="0">
              <a:lnSpc>
                <a:spcPct val="120%"/>
              </a:lnSpc>
            </a:pPr>
            <a:r>
              <a:rPr lang="en-US" b="1" sz="2400" spc="0" u="none">
                <a:solidFill>
                  <a:srgbClr val="000000">
                    <a:alpha val="100.00%"/>
                  </a:srgbClr>
                </a:solidFill>
                <a:latin typeface="Calibri"/>
              </a:rPr>
              <a:t><![CDATA[2024年02月25日
]]></a:t>
            </a:r>
            <a:r>
              <a:rPr lang="en-US" b="1" sz="3600" spc="0" u="none">
                <a:solidFill>
                  <a:srgbClr val="000000">
                    <a:alpha val="100.00%"/>
                  </a:srgbClr>
                </a:solidFill>
                <a:latin typeface="Calibri"/>
              </a:rPr>
              <a:t><![CDATA[主日崇拜
]]></a:t>
            </a:r>
            <a:r>
              <a:rPr lang="en-US" b="1" sz="1800" spc="0" u="none">
                <a:solidFill>
                  <a:srgbClr val="000000">
                    <a:alpha val="100.00%"/>
                  </a:srgbClr>
                </a:solidFill>
                <a:latin typeface="Calibri"/>
              </a:rPr>
              <a:t><![CDATA[
]]></a:t>
            </a:r>
            <a:r>
              <a:rPr lang="en-US" b="1" sz="2800" spc="0" u="none">
                <a:solidFill>
                  <a:srgbClr val="000000">
                    <a:alpha val="100.00%"/>
                  </a:srgbClr>
                </a:solidFill>
                <a:latin typeface="楷体"/>
              </a:rPr>
              <a:t><![CDATA[教会聚会
]]></a:t>
            </a:r>
            <a:r>
              <a:rPr lang="en-US" b="1" sz="1800" spc="0" u="none">
                <a:solidFill>
                  <a:srgbClr val="000000">
                    <a:alpha val="100.00%"/>
                  </a:srgbClr>
                </a:solidFill>
                <a:latin typeface="Calibri"/>
              </a:rPr>
              <a:t><![CDATA[
]]></a:t>
            </a:r>
          </a:p>
        </p:txBody>
      </p:sp>
      <p:sp>
        <p:nvSpPr>
          <p:cNvPr id="3" name=""/>
          <p:cNvSpPr txBox="1"/>
          <p:nvPr/>
        </p:nvSpPr>
        <p:spPr>
          <a:xfrm>
            <a:off x="1714500" y="2762250"/>
            <a:ext cx="6667500" cy="1238250"/>
          </a:xfrm>
          <a:prstGeom prst="rect">
            <a:avLst/>
          </a:prstGeom>
          <a:noFill/>
        </p:spPr>
        <p:txBody>
          <a:bodyPr rtlCol="0" bIns="45720" lIns="91440" rIns="91440" tIns="45720">
            <a:spAutoFit/>
          </a:bodyPr>
          <a:lstStyle/>
          <a:p>
            <a:pPr algn="l" fontAlgn="base" marL="0" marR="0" indent="0" lvl="0">
              <a:lnSpc>
                <a:spcPct val="120%"/>
              </a:lnSpc>
            </a:pPr>
            <a:r>
              <a:rPr lang="en-US" b="1" sz="2000" spc="0" u="none">
                <a:solidFill>
                  <a:srgbClr val="000000">
                    <a:alpha val="100.00%"/>
                  </a:srgbClr>
                </a:solidFill>
                <a:latin typeface="楷体"/>
              </a:rPr>
              <a:t><![CDATA[  中文崇拜：每周日上午  9:30 , Baskin Chapel
中文主日學：每周日上午 11:00 , 教室2140B
  生命團契：每周五晚上  6:30 , 教室2103]]></a:t>
            </a:r>
          </a:p>
        </p:txBody>
      </p:sp>
      <p:sp>
        <p:nvSpPr>
          <p:cNvPr id="4" name=""/>
          <p:cNvSpPr txBox="1"/>
          <p:nvPr/>
        </p:nvSpPr>
        <p:spPr>
          <a:xfrm>
            <a:off x="2190750" y="3952875"/>
            <a:ext cx="4762500" cy="476250"/>
          </a:xfrm>
          <a:prstGeom prst="rect">
            <a:avLst/>
          </a:prstGeom>
          <a:noFill/>
        </p:spPr>
        <p:txBody>
          <a:bodyPr rtlCol="0" bIns="45720" lIns="91440" rIns="91440" tIns="45720">
            <a:spAutoFit/>
          </a:bodyPr>
          <a:lstStyle/>
          <a:p>
            <a:pPr algn="ctr" fontAlgn="base" marL="0" marR="0" indent="0" lvl="0">
              <a:lnSpc>
                <a:spcPct val="120%"/>
              </a:lnSpc>
            </a:pPr>
            <a:r>
              <a:rPr lang="en-US" b="1" sz="2400" spc="0" u="none">
                <a:solidFill>
                  <a:srgbClr val="000000">
                    <a:alpha val="100.00%"/>
                  </a:srgbClr>
                </a:solidFill>
                <a:latin typeface="楷体"/>
              </a:rPr>
              <a:t><![CDATA[请大家安静，预备心]]></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奉獻祈禱
]]></a:t>
            </a:r>
            <a:r>
              <a:rPr lang="en-US" b="1" sz="3600" spc="0" u="none">
                <a:solidFill>
                  <a:srgbClr val="000000">
                    <a:alpha val="100.00%"/>
                  </a:srgbClr>
                </a:solidFill>
                <a:latin typeface="Calibri"/>
              </a:rPr>
              <a:t><![CDATA[Offertory Prayer]]></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619250"/>
          <a:ext cx="7429500" cy="3143250"/>
          <a:chOff x="1714500" y="1619250"/>
          <a:chExt cx="7429500" cy="3143250"/>
        </a:xfrm>
      </p:grpSpPr>
      <p:sp>
        <p:nvSpPr>
          <p:cNvPr id="1" name=""/>
          <p:cNvSpPr txBox="1"/>
          <p:nvPr/>
        </p:nvSpPr>
        <p:spPr>
          <a:xfrm>
            <a:off x="1714500" y="1619250"/>
            <a:ext cx="5715000" cy="1524000"/>
          </a:xfrm>
          <a:prstGeom prst="rect">
            <a:avLst/>
          </a:prstGeom>
          <a:noFill/>
        </p:spPr>
        <p:txBody>
          <a:bodyPr rtlCol="0" bIns="45720" lIns="91440" rIns="91440" tIns="45720">
            <a:spAutoFit/>
          </a:bodyPr>
          <a:lstStyle/>
          <a:p>
            <a:pPr algn="ctr" fontAlgn="base" marL="0" marR="0" indent="0" lvl="0">
              <a:lnSpc>
                <a:spcPct val="120%"/>
              </a:lnSpc>
            </a:pPr>
            <a:r>
              <a:rPr lang="en-US" b="1" sz="3200" spc="0" u="none">
                <a:solidFill>
                  <a:srgbClr val="000000">
                    <a:alpha val="100.00%"/>
                  </a:srgbClr>
                </a:solidFill>
                <a:latin typeface="Calibri"/>
              </a:rPr>
              <a:t><![CDATA[Numbers 民數記
9:15-23]]></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5 立起帐幕的那日，有云彩遮盖帐幕，就是法柜的帐幕。从晚上到早晨，云彩在其上，形状如火。
]]></a:t>
            </a:r>
            <a:r>
              <a:rPr lang="en-US" sz="2400" spc="0" u="none">
                <a:solidFill>
                  <a:srgbClr val="000000">
                    <a:alpha val="100.00%"/>
                  </a:srgbClr>
                </a:solidFill>
                <a:latin typeface="Calibri"/>
              </a:rPr>
              <a:t><![CDATA[16 常是这样，云彩遮盖帐幕，夜间形状如火。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5 On the day the tabernacle, the Tent of the Testimony, was set up, the cloud covered it. From evening till morning the cloud above the tabernacle looked like fire.
]]></a:t>
            </a:r>
            <a:r>
              <a:rPr lang="en-US" sz="1800" spc="0" u="none">
                <a:solidFill>
                  <a:srgbClr val="000000">
                    <a:alpha val="100.00%"/>
                  </a:srgbClr>
                </a:solidFill>
                <a:latin typeface="Calibri"/>
              </a:rPr>
              <a:t><![CDATA[16 That is how it continued to be; the cloud covered it, and at night it looked like fire.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7 云彩几时从帐幕收上去，以色列人就几时起行。云彩在哪里停住，以色列人就在那里安营。
]]></a:t>
            </a:r>
            <a:r>
              <a:rPr lang="en-US" sz="2400" spc="0" u="none">
                <a:solidFill>
                  <a:srgbClr val="000000">
                    <a:alpha val="100.00%"/>
                  </a:srgbClr>
                </a:solidFill>
                <a:latin typeface="Calibri"/>
              </a:rPr>
              <a:t><![CDATA[18 以色列人遵耶和华的吩咐起行，也遵耶和华的吩咐安营。云彩在帐幕上停住几时，他们就住营几时。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7 Whenever the cloud lifted from above the Tent, the Israelites set out; wherever the cloud settled, the Israelites encamped.
]]></a:t>
            </a:r>
            <a:r>
              <a:rPr lang="en-US" sz="1800" spc="0" u="none">
                <a:solidFill>
                  <a:srgbClr val="000000">
                    <a:alpha val="100.00%"/>
                  </a:srgbClr>
                </a:solidFill>
                <a:latin typeface="Calibri"/>
              </a:rPr>
              <a:t><![CDATA[18 At the Lord 's command the Israelites set out, and at his command they encamped. As long as the cloud stayed over the tabernacle, they remained in camp.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9 云彩在帐幕上停留许多日子，以色列人就守耶和华所吩咐的不起行。
]]></a:t>
            </a:r>
            <a:r>
              <a:rPr lang="en-US" sz="2400" spc="0" u="none">
                <a:solidFill>
                  <a:srgbClr val="000000">
                    <a:alpha val="100.00%"/>
                  </a:srgbClr>
                </a:solidFill>
                <a:latin typeface="Calibri"/>
              </a:rPr>
              <a:t><![CDATA[20 有时云彩在帐幕上几天，他们就照耶和华的吩咐住营，也照耶和华的吩咐起行。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9 When the cloud remained over the tabernacle a long time, the Israelites obeyed the Lord 's order and did not set out.
]]></a:t>
            </a:r>
            <a:r>
              <a:rPr lang="en-US" sz="1800" spc="0" u="none">
                <a:solidFill>
                  <a:srgbClr val="000000">
                    <a:alpha val="100.00%"/>
                  </a:srgbClr>
                </a:solidFill>
                <a:latin typeface="Calibri"/>
              </a:rPr>
              <a:t><![CDATA[20 Sometimes the cloud was over the tabernacle only a few days; at the Lord 's command they would encamp, and then at his command they would set out.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21 有时从晚上到早晨，有这云彩在帐幕上。早晨云彩收上去，他们就起行。有时昼夜云彩停在帐幕上，收上去的时候，他们就起行。
]]></a:t>
            </a:r>
            <a:r>
              <a:rPr lang="en-US" sz="2400" spc="0" u="none">
                <a:solidFill>
                  <a:srgbClr val="000000">
                    <a:alpha val="100.00%"/>
                  </a:srgbClr>
                </a:solidFill>
                <a:latin typeface="Calibri"/>
              </a:rPr>
              <a:t><![CDATA[22 云彩停留在帐幕上，无论是两天，是一月，是一年，以色列人就住营不起行。但云彩收上去，他们就起行。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21 Sometimes the cloud stayed only from evening till morning, and when it lifted in the morning, they set out. Whether by day or by night, whenever the cloud lifted, they set out.
]]></a:t>
            </a:r>
            <a:r>
              <a:rPr lang="en-US" sz="1800" spc="0" u="none">
                <a:solidFill>
                  <a:srgbClr val="000000">
                    <a:alpha val="100.00%"/>
                  </a:srgbClr>
                </a:solidFill>
                <a:latin typeface="Calibri"/>
              </a:rPr>
              <a:t><![CDATA[22 Whether the cloud stayed over the tabernacle for two days or a month or a year, the Israelites would remain in camp and not set out; but when it lifted, they would set out.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23 他们遵耶和华的吩咐安营，也遵耶和华的吩咐起行。他们守耶和华所吩咐的，都是凭耶和华吩咐摩西的。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23 At the Lord 's command they encamped, and at the Lord 's command they set out. They obeyed the Lord 's order, in accordance with his command through Moses.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762000" y="476250"/>
          <a:ext cx="8382000" cy="4286250"/>
          <a:chOff x="762000" y="476250"/>
          <a:chExt cx="8382000" cy="4286250"/>
        </a:xfrm>
      </p:grpSpPr>
      <p:sp>
        <p:nvSpPr>
          <p:cNvPr id="1" name=""/>
          <p:cNvSpPr txBox="1"/>
          <p:nvPr/>
        </p:nvSpPr>
        <p:spPr>
          <a:xfrm>
            <a:off x="762000" y="476250"/>
            <a:ext cx="7620000" cy="3810000"/>
          </a:xfrm>
          <a:prstGeom prst="rect">
            <a:avLst/>
          </a:prstGeom>
          <a:noFill/>
        </p:spPr>
        <p:txBody>
          <a:bodyPr anchor="ctr" rtlCol="0" bIns="45720" lIns="91440" rIns="91440" tIns="45720">
            <a:spAutoFit/>
          </a:bodyPr>
          <a:lstStyle/>
          <a:p>
            <a:pPr algn="ctr" fontAlgn="ctr" marL="0" marR="0" indent="0" lvl="0">
              <a:lnSpc>
                <a:spcPct val="120%"/>
              </a:lnSpc>
            </a:pPr>
            <a:r>
              <a:rPr lang="en-US" b="1" sz="4000" spc="0" u="none">
                <a:solidFill>
                  <a:srgbClr val="000000">
                    <a:alpha val="100.00%"/>
                  </a:srgbClr>
                </a:solidFill>
                <a:latin typeface="Calibri"/>
              </a:rPr>
              <a:t><![CDATA[今日證道
]]></a:t>
            </a:r>
            <a:r>
              <a:rPr lang="en-US" b="1" sz="1800" spc="0" u="none">
                <a:solidFill>
                  <a:srgbClr val="000000">
                    <a:alpha val="100.00%"/>
                  </a:srgbClr>
                </a:solidFill>
                <a:latin typeface="Calibri"/>
              </a:rPr>
              <a:t><![CDATA[
]]></a:t>
            </a:r>
            <a:r>
              <a:rPr lang="en-US" b="1" sz="4000" spc="0" u="none">
                <a:solidFill>
                  <a:srgbClr val="000000">
                    <a:alpha val="100.00%"/>
                  </a:srgbClr>
                </a:solidFill>
                <a:latin typeface="Calibri"/>
              </a:rPr>
              <a:t><![CDATA[上帝引领祂的子民
]]></a:t>
            </a:r>
            <a:r>
              <a:rPr lang="en-US" b="1" sz="1800" spc="0" u="none">
                <a:solidFill>
                  <a:srgbClr val="000000">
                    <a:alpha val="100.00%"/>
                  </a:srgbClr>
                </a:solidFill>
                <a:latin typeface="Calibri"/>
              </a:rPr>
              <a:t><![CDATA[
]]></a:t>
            </a:r>
            <a:r>
              <a:rPr lang="en-US" b="1" sz="2800" spc="0" u="none">
                <a:solidFill>
                  <a:srgbClr val="000000">
                    <a:alpha val="100.00%"/>
                  </a:srgbClr>
                </a:solidFill>
                <a:latin typeface="Calibri"/>
              </a:rPr>
              <a:t><![CDATA[
]]></a:t>
            </a:r>
            <a:r>
              <a:rPr lang="en-US" b="1" sz="1800" spc="0" u="none">
                <a:solidFill>
                  <a:srgbClr val="000000">
                    <a:alpha val="100.00%"/>
                  </a:srgbClr>
                </a:solidFill>
                <a:latin typeface="Calibri"/>
              </a:rPr>
              <a:t><![CDATA[
]]></a:t>
            </a:r>
            <a:r>
              <a:rPr lang="en-US" b="1" sz="2800" spc="0" u="none">
                <a:solidFill>
                  <a:srgbClr val="000000">
                    <a:alpha val="100.00%"/>
                  </a:srgbClr>
                </a:solidFill>
                <a:latin typeface="Calibri"/>
              </a:rPr>
              <a:t><![CDATA[王牧师]]></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默 祷
]]></a:t>
            </a:r>
            <a:r>
              <a:rPr lang="en-US" b="1" sz="3600" spc="0" u="none">
                <a:solidFill>
                  <a:srgbClr val="000000">
                    <a:alpha val="100.00%"/>
                  </a:srgbClr>
                </a:solidFill>
                <a:latin typeface="Calibri"/>
              </a:rPr>
              <a:t><![CDATA[Prayerful Meditation]]></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報 告
]]></a:t>
            </a:r>
            <a:r>
              <a:rPr lang="en-US" b="1" sz="3600" spc="0" u="none">
                <a:solidFill>
                  <a:srgbClr val="000000">
                    <a:alpha val="100.00%"/>
                  </a:srgbClr>
                </a:solidFill>
                <a:latin typeface="Calibri"/>
              </a:rPr>
              <a:t><![CDATA[Announcement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我們的神
]]></a:t>
            </a:r>
            <a:r>
              <a:rPr lang="en-US" b="1" sz="3200" spc="0" u="none">
                <a:solidFill>
                  <a:srgbClr val="663300">
                    <a:alpha val="100.00%"/>
                  </a:srgbClr>
                </a:solidFill>
                <a:latin typeface="Calibri"/>
              </a:rPr>
              <a:t><![CDATA[You are Our God]]></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476250" y="285750"/>
          <a:ext cx="7905750" cy="4572000"/>
          <a:chOff x="476250" y="285750"/>
          <a:chExt cx="7905750" cy="4572000"/>
        </a:xfrm>
      </p:grpSpPr>
      <p:sp>
        <p:nvSpPr>
          <p:cNvPr id="1" name=""/>
          <p:cNvSpPr txBox="1"/>
          <p:nvPr/>
        </p:nvSpPr>
        <p:spPr>
          <a:xfrm>
            <a:off x="476250" y="285750"/>
            <a:ext cx="4572000" cy="1143000"/>
          </a:xfrm>
          <a:prstGeom prst="rect">
            <a:avLst/>
          </a:prstGeom>
          <a:noFill/>
        </p:spPr>
        <p:txBody>
          <a:bodyPr anchor="ctr" rtlCol="0" bIns="45720" lIns="91440" rIns="91440" tIns="45720">
            <a:spAutoFit/>
          </a:bodyPr>
          <a:lstStyle/>
          <a:p>
            <a:pPr algn="ctr" fontAlgn="ctr" marL="0" marR="0" indent="0" lvl="0">
              <a:lnSpc>
                <a:spcPct val="120%"/>
              </a:lnSpc>
            </a:pPr>
            <a:r>
              <a:rPr lang="en-US" b="1" sz="4000" spc="0" u="none">
                <a:solidFill>
                  <a:srgbClr val="0070C0">
                    <a:alpha val="100.00%"/>
                  </a:srgbClr>
                </a:solidFill>
                <a:latin typeface="楷体"/>
              </a:rPr>
              <a:t><![CDATA[BBC 中文事工通知
]]></a:t>
            </a:r>
          </a:p>
        </p:txBody>
      </p:sp>
      <p:sp>
        <p:nvSpPr>
          <p:cNvPr id="2" name=""/>
          <p:cNvSpPr txBox="1"/>
          <p:nvPr/>
        </p:nvSpPr>
        <p:spPr>
          <a:xfrm>
            <a:off x="762000" y="1714500"/>
            <a:ext cx="7143750" cy="2857500"/>
          </a:xfrm>
          <a:prstGeom prst="rect">
            <a:avLst/>
          </a:prstGeom>
          <a:noFill/>
        </p:spPr>
        <p:txBody>
          <a:bodyPr rtlCol="0" bIns="45720" lIns="91440" rIns="91440" tIns="45720">
            <a:spAutoFit/>
          </a:bodyPr>
          <a:lstStyle/>
          <a:p>
            <a:pPr algn="l" fontAlgn="base" marL="0" marR="0" indent="0" lvl="0">
              <a:lnSpc>
                <a:spcPct val="120%"/>
              </a:lnSpc>
            </a:p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歡迎新朋友
]]></a:t>
            </a:r>
            <a:r>
              <a:rPr lang="en-US" b="1" sz="3600" spc="0" u="none">
                <a:solidFill>
                  <a:srgbClr val="000000">
                    <a:alpha val="100.00%"/>
                  </a:srgbClr>
                </a:solidFill>
                <a:latin typeface="Calibri"/>
              </a:rPr>
              <a:t><![CDATA[Welcome New Friend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祝 福
]]></a:t>
            </a:r>
            <a:r>
              <a:rPr lang="en-US" b="1" sz="3600" spc="0" u="none">
                <a:solidFill>
                  <a:srgbClr val="000000">
                    <a:alpha val="100.00%"/>
                  </a:srgbClr>
                </a:solidFill>
                <a:latin typeface="Calibri"/>
              </a:rPr>
              <a:t><![CDATA[Benediction]]></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彼此問安
]]></a:t>
            </a:r>
            <a:r>
              <a:rPr lang="en-US" b="1" sz="3600" spc="0" u="none">
                <a:solidFill>
                  <a:srgbClr val="000000">
                    <a:alpha val="100.00%"/>
                  </a:srgbClr>
                </a:solidFill>
                <a:latin typeface="Calibri"/>
              </a:rPr>
              <a:t><![CDATA[Greeting of Peac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神羔羊
]]></a:t>
            </a:r>
            <a:r>
              <a:rPr lang="en-US" b="1" sz="3200" spc="0" u="none">
                <a:solidFill>
                  <a:srgbClr val="663300">
                    <a:alpha val="100.00%"/>
                  </a:srgbClr>
                </a:solidFill>
                <a:latin typeface="Calibri"/>
              </a:rPr>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619250"/>
          <a:ext cx="7429500" cy="3143250"/>
          <a:chOff x="1714500" y="1619250"/>
          <a:chExt cx="7429500" cy="3143250"/>
        </a:xfrm>
      </p:grpSpPr>
      <p:sp>
        <p:nvSpPr>
          <p:cNvPr id="1" name=""/>
          <p:cNvSpPr txBox="1"/>
          <p:nvPr/>
        </p:nvSpPr>
        <p:spPr>
          <a:xfrm>
            <a:off x="1714500" y="1619250"/>
            <a:ext cx="5715000" cy="1524000"/>
          </a:xfrm>
          <a:prstGeom prst="rect">
            <a:avLst/>
          </a:prstGeom>
          <a:noFill/>
        </p:spPr>
        <p:txBody>
          <a:bodyPr rtlCol="0" bIns="45720" lIns="91440" rIns="91440" tIns="45720">
            <a:spAutoFit/>
          </a:bodyPr>
          <a:lstStyle/>
          <a:p>
            <a:pPr algn="ctr" fontAlgn="base" marL="0" marR="0" indent="0" lvl="0">
              <a:lnSpc>
                <a:spcPct val="120%"/>
              </a:lnSpc>
            </a:pPr>
            <a:r>
              <a:rPr lang="en-US" b="1" sz="3200" spc="0" u="none">
                <a:solidFill>
                  <a:srgbClr val="000000">
                    <a:alpha val="100.00%"/>
                  </a:srgbClr>
                </a:solidFill>
                <a:latin typeface="Calibri"/>
              </a:rPr>
              <a:t><![CDATA[Psalms 詩篇
48:9-14]]></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9 神阿，我们在你的殿中，想念你的慈爱。
]]></a:t>
            </a:r>
            <a:r>
              <a:rPr lang="en-US" sz="2400" spc="0" u="none">
                <a:solidFill>
                  <a:srgbClr val="000000">
                    <a:alpha val="100.00%"/>
                  </a:srgbClr>
                </a:solidFill>
                <a:latin typeface="Calibri"/>
              </a:rPr>
              <a:t><![CDATA[10 神阿，你受的赞美，正与你的名相称，直到地极。你的右手满了公义。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9 Within your temple, O God, we meditate on your unfailing love.
]]></a:t>
            </a:r>
            <a:r>
              <a:rPr lang="en-US" sz="1800" spc="0" u="none">
                <a:solidFill>
                  <a:srgbClr val="000000">
                    <a:alpha val="100.00%"/>
                  </a:srgbClr>
                </a:solidFill>
                <a:latin typeface="Calibri"/>
              </a:rPr>
              <a:t><![CDATA[10 Like your name, O God, your praise reaches to the ends of the earth; your right hand is filled with righteousness.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1 因你的判断，锡安山应当欢喜，犹大的城邑，应当快乐。（城邑原文作女子）
]]></a:t>
            </a:r>
            <a:r>
              <a:rPr lang="en-US" sz="2400" spc="0" u="none">
                <a:solidFill>
                  <a:srgbClr val="000000">
                    <a:alpha val="100.00%"/>
                  </a:srgbClr>
                </a:solidFill>
                <a:latin typeface="Calibri"/>
              </a:rPr>
              <a:t><![CDATA[12 你们当周游锡安，四围旋绕，数点城楼，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1 Mount Zion rejoices, the villages of Judah are glad because of your judgments.
]]></a:t>
            </a:r>
            <a:r>
              <a:rPr lang="en-US" sz="1800" spc="0" u="none">
                <a:solidFill>
                  <a:srgbClr val="000000">
                    <a:alpha val="100.00%"/>
                  </a:srgbClr>
                </a:solidFill>
                <a:latin typeface="Calibri"/>
              </a:rPr>
              <a:t><![CDATA[12 Walk about Zion, go around her, count her towers,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3 细看他的外郭，察看他的宫殿，为要传说到后代。
]]></a:t>
            </a:r>
            <a:r>
              <a:rPr lang="en-US" sz="2400" spc="0" u="none">
                <a:solidFill>
                  <a:srgbClr val="000000">
                    <a:alpha val="100.00%"/>
                  </a:srgbClr>
                </a:solidFill>
                <a:latin typeface="Calibri"/>
              </a:rPr>
              <a:t><![CDATA[14 因为这神永永远远为我们的神。他必作我们引路的，直到死时。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3 consider well her ramparts, view her citadels, that you may tell of them to the next generation.
]]></a:t>
            </a:r>
            <a:r>
              <a:rPr lang="en-US" sz="1800" spc="0" u="none">
                <a:solidFill>
                  <a:srgbClr val="000000">
                    <a:alpha val="100.00%"/>
                  </a:srgbClr>
                </a:solidFill>
                <a:latin typeface="Calibri"/>
              </a:rPr>
              <a:t><![CDATA[14 For this God is our God for ever and ever; he will be our guide even to the end.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祈禱
]]></a:t>
            </a:r>
            <a:r>
              <a:rPr lang="en-US" b="1" sz="3600" spc="0" u="none">
                <a:solidFill>
                  <a:srgbClr val="000000">
                    <a:alpha val="100.00%"/>
                  </a:srgbClr>
                </a:solidFill>
                <a:latin typeface="Calibri"/>
              </a:rPr>
              <a:t><![CDATA[Prayer]]></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我要一心稱謝你
]]></a:t>
            </a:r>
            <a:r>
              <a:rPr lang="en-US" b="1" sz="3200" spc="0" u="none">
                <a:solidFill>
                  <a:srgbClr val="663300">
                    <a:alpha val="100.00%"/>
                  </a:srgbClr>
                </a:solidFill>
                <a:latin typeface="Calibri"/>
              </a:rPr>
              <a:t><![CDATA[Lord, I Praise with All of My Heart]]></a:t>
            </a:r>
          </a:p>
        </p:txBody>
      </p:sp>
    </p:spTree>
  </p:cSld>
  <p:clrMapOvr>
    <a:masterClrMapping/>
  </p:clrMapOvr>
</p:sld>
</file>

<file path=ppt/theme/theme1.xml><?xml version="1.0" encoding="utf-8"?>
<a:theme xmlns:a="http://schemas.openxmlformats.org/drawingml/2006/main" name="Theme98">
  <a:themeElements>
    <a:clrScheme name="Theme98">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98">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98">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2.xml><?xml version="1.0" encoding="utf-8"?>
<a:theme xmlns:a="http://schemas.openxmlformats.org/drawingml/2006/main" name="Theme45">
  <a:themeElements>
    <a:clrScheme name="Theme45">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45">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45">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3.xml><?xml version="1.0" encoding="utf-8"?>
<a:theme xmlns:a="http://schemas.openxmlformats.org/drawingml/2006/main" name="Theme24">
  <a:themeElements>
    <a:clrScheme name="Theme24">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24">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24">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4.xml><?xml version="1.0" encoding="utf-8"?>
<a:theme xmlns:a="http://schemas.openxmlformats.org/drawingml/2006/main" name="Theme40">
  <a:themeElements>
    <a:clrScheme name="Theme4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4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40">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23</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2024-02-21T23:06:21Z</dcterms:created>
  <dcterms:modified xsi:type="dcterms:W3CDTF">2024-02-21T23:06:21Z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