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4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4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4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84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10月0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耶稣看见这许多的人，就上了山，既已坐下，门徒到他跟前来。
]]></a:t>
            </a:r>
            <a:r>
              <a:rPr lang="en-US" sz="2400" spc="0" u="none">
                <a:solidFill>
                  <a:srgbClr val="000000">
                    <a:alpha val="100.00%"/>
                  </a:srgbClr>
                </a:solidFill>
                <a:latin typeface="Calibri"/>
              </a:rPr>
              <a:t><![CDATA[2 他就开口教训他们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when he saw the crowds, he went up on a mountainside and sat down. His disciples came to him,
]]></a:t>
            </a:r>
            <a:r>
              <a:rPr lang="en-US" sz="1800" spc="0" u="none">
                <a:solidFill>
                  <a:srgbClr val="000000">
                    <a:alpha val="100.00%"/>
                  </a:srgbClr>
                </a:solidFill>
                <a:latin typeface="Calibri"/>
              </a:rPr>
              <a:t><![CDATA[2 and he began to teach them say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虚心的人有福了，因为天国是他们的。
]]></a:t>
            </a:r>
            <a:r>
              <a:rPr lang="en-US" sz="2400" spc="0" u="none">
                <a:solidFill>
                  <a:srgbClr val="000000">
                    <a:alpha val="100.00%"/>
                  </a:srgbClr>
                </a:solidFill>
                <a:latin typeface="Calibri"/>
              </a:rPr>
              <a:t><![CDATA[4 哀恸的人有福了，因为他们必得安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lessed are the poor in spirit, for theirs is the kingdom of heaven.
]]></a:t>
            </a:r>
            <a:r>
              <a:rPr lang="en-US" sz="1800" spc="0" u="none">
                <a:solidFill>
                  <a:srgbClr val="000000">
                    <a:alpha val="100.00%"/>
                  </a:srgbClr>
                </a:solidFill>
                <a:latin typeface="Calibri"/>
              </a:rPr>
              <a:t><![CDATA[4 Blessed are those who mourn, for they will be comfor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温柔的人有福了，因为他们必承受地土。
]]></a:t>
            </a:r>
            <a:r>
              <a:rPr lang="en-US" sz="2400" spc="0" u="none">
                <a:solidFill>
                  <a:srgbClr val="000000">
                    <a:alpha val="100.00%"/>
                  </a:srgbClr>
                </a:solidFill>
                <a:latin typeface="Calibri"/>
              </a:rPr>
              <a:t><![CDATA[6 饥渴慕义的人有福了，因为他们必得饱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Blessed are the meek, for they will inherit the earth.
]]></a:t>
            </a:r>
            <a:r>
              <a:rPr lang="en-US" sz="1800" spc="0" u="none">
                <a:solidFill>
                  <a:srgbClr val="000000">
                    <a:alpha val="100.00%"/>
                  </a:srgbClr>
                </a:solidFill>
                <a:latin typeface="Calibri"/>
              </a:rPr>
              <a:t><![CDATA[6 Blessed are those who hunger and thirst for righteousness, for they will be fill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怜恤人的人有福了，因为他们必蒙怜恤。
]]></a:t>
            </a:r>
            <a:r>
              <a:rPr lang="en-US" sz="2400" spc="0" u="none">
                <a:solidFill>
                  <a:srgbClr val="000000">
                    <a:alpha val="100.00%"/>
                  </a:srgbClr>
                </a:solidFill>
                <a:latin typeface="Calibri"/>
              </a:rPr>
              <a:t><![CDATA[8 清心的人有福了，因为他们必得见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lessed are the merciful, for they will be shown mercy.
]]></a:t>
            </a:r>
            <a:r>
              <a:rPr lang="en-US" sz="1800" spc="0" u="none">
                <a:solidFill>
                  <a:srgbClr val="000000">
                    <a:alpha val="100.00%"/>
                  </a:srgbClr>
                </a:solidFill>
                <a:latin typeface="Calibri"/>
              </a:rPr>
              <a:t><![CDATA[8 Blessed are the pure in heart, for they will see Go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使人和睦的人有福了，因为他们必称为神的儿子。
]]></a:t>
            </a:r>
            <a:r>
              <a:rPr lang="en-US" sz="2400" spc="0" u="none">
                <a:solidFill>
                  <a:srgbClr val="000000">
                    <a:alpha val="100.00%"/>
                  </a:srgbClr>
                </a:solidFill>
                <a:latin typeface="Calibri"/>
              </a:rPr>
              <a:t><![CDATA[10 为义受逼迫的人有福了，因为天国是他们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Blessed are the peacemakers, for they will be called sons of God.
]]></a:t>
            </a:r>
            <a:r>
              <a:rPr lang="en-US" sz="1800" spc="0" u="none">
                <a:solidFill>
                  <a:srgbClr val="000000">
                    <a:alpha val="100.00%"/>
                  </a:srgbClr>
                </a:solidFill>
                <a:latin typeface="Calibri"/>
              </a:rPr>
              <a:t><![CDATA[10 Blessed are those who are persecuted because of righteousness, for theirs is the kingdom of heav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人若因我辱骂你们，逼迫你们，捏造各样坏话毁谤你们，你们就有福了。
]]></a:t>
            </a:r>
            <a:r>
              <a:rPr lang="en-US" sz="2400" spc="0" u="none">
                <a:solidFill>
                  <a:srgbClr val="000000">
                    <a:alpha val="100.00%"/>
                  </a:srgbClr>
                </a:solidFill>
                <a:latin typeface="Calibri"/>
              </a:rPr>
              <a:t><![CDATA[12 应当欢喜快乐，因为你们在天上的赏赐是大的。在你们以前的先知，人也是这样逼迫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lessed are you when people insult you, persecute you and falsely say all kinds of evil against you because of me.
]]></a:t>
            </a:r>
            <a:r>
              <a:rPr lang="en-US" sz="1800" spc="0" u="none">
                <a:solidFill>
                  <a:srgbClr val="000000">
                    <a:alpha val="100.00%"/>
                  </a:srgbClr>
                </a:solidFill>
                <a:latin typeface="Calibri"/>
              </a:rPr>
              <a:t><![CDATA[12 Rejoice and be glad, because great is your reward in heaven, for in the same way they persecuted the prophets who were before yo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们是世上的盐。盐若失了味，怎能叫他再咸呢？以后无用，不过丢在外面，被人践踏了。
]]></a:t>
            </a:r>
            <a:r>
              <a:rPr lang="en-US" sz="2400" spc="0" u="none">
                <a:solidFill>
                  <a:srgbClr val="000000">
                    <a:alpha val="100.00%"/>
                  </a:srgbClr>
                </a:solidFill>
                <a:latin typeface="Calibri"/>
              </a:rPr>
              <a:t><![CDATA[14 你们是世上的光。城造在山上，是不能隐藏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You are the salt of the earth. But if the salt loses its saltiness, how can it be made salty again? It is no longer good for anything, except to be thrown out and trampled by men.
]]></a:t>
            </a:r>
            <a:r>
              <a:rPr lang="en-US" sz="1800" spc="0" u="none">
                <a:solidFill>
                  <a:srgbClr val="000000">
                    <a:alpha val="100.00%"/>
                  </a:srgbClr>
                </a:solidFill>
                <a:latin typeface="Calibri"/>
              </a:rPr>
              <a:t><![CDATA[14 You are the light of the world. A city on a hill cannot be hidd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登山宝训：颠覆的国度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Upside-Down Kingdom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icah 彌迦書
6:8-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世人哪，耶和华已指示你何为善。他向你所要的是什么呢？只要你行公义，好怜悯，存谦卑的心，与你的神同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He has showed you, O man, what is good. And what does the Lord require of you? To act justly and to love mercy and to walk humbly with your Go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5:1-14]]></a:t>
            </a:r>
          </a:p>
        </p:txBody>
      </p:sp>
    </p:spTree>
  </p:cSld>
  <p:clrMapOvr>
    <a:masterClrMapping/>
  </p:clrMapOvr>
</p:sld>
</file>

<file path=ppt/theme/theme1.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2025-09-04T02:15:59Z</dcterms:created>
  <dcterms:modified xsi:type="dcterms:W3CDTF">2025-09-04T02:15:59Z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