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57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57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57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57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10月1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莫想我来要废掉律法和先知。我来不是要废掉，乃是要成全。
]]></a:t>
            </a:r>
            <a:r>
              <a:rPr lang="en-US" sz="2400" spc="0" u="none">
                <a:solidFill>
                  <a:srgbClr val="000000">
                    <a:alpha val="100.00%"/>
                  </a:srgbClr>
                </a:solidFill>
                <a:latin typeface="Calibri"/>
              </a:rPr>
              <a:t><![CDATA[18 我实在告诉你们，就是到天地都废去了，律法的一点一画也不能废去，都要成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Do not think that I have come to abolish the Law or the Prophets; I have not come to abolish them but to fulfill them.
]]></a:t>
            </a:r>
            <a:r>
              <a:rPr lang="en-US" sz="1800" spc="0" u="none">
                <a:solidFill>
                  <a:srgbClr val="000000">
                    <a:alpha val="100.00%"/>
                  </a:srgbClr>
                </a:solidFill>
                <a:latin typeface="Calibri"/>
              </a:rPr>
              <a:t><![CDATA[18 I tell you the truth, until heaven and earth disappear, not the smallest letter, not the least stroke of a pen, will by any means disappear from the Law until everything is accomplish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所以无论何人废掉这诫命中最小的一条，又教训人这样作，他在天国要称为最小的。但无论何人遵行这诫命，又教训人遵行，他在天国要称为大的。
]]></a:t>
            </a:r>
            <a:r>
              <a:rPr lang="en-US" sz="2400" spc="0" u="none">
                <a:solidFill>
                  <a:srgbClr val="000000">
                    <a:alpha val="100.00%"/>
                  </a:srgbClr>
                </a:solidFill>
                <a:latin typeface="Calibri"/>
              </a:rPr>
              <a:t><![CDATA[20 我告诉你们，你们的义，若不胜于文士和法利赛人的义，断不能进天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Anyone who breaks one of the least of these commandments and teaches others to do the same will be called least in the kingdom of heaven, but whoever practices and teaches these commands will be called great in the kingdom of heaven.
]]></a:t>
            </a:r>
            <a:r>
              <a:rPr lang="en-US" sz="1800" spc="0" u="none">
                <a:solidFill>
                  <a:srgbClr val="000000">
                    <a:alpha val="100.00%"/>
                  </a:srgbClr>
                </a:solidFill>
                <a:latin typeface="Calibri"/>
              </a:rPr>
              <a:t><![CDATA[20 For I tell you that unless your righteousness surpasses that of the Pharisees and the teachers of the law, you will certainly not enter the kingdom of heave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你们听见有吩咐古人的话，说，不可杀人，又说，凡杀人的，难免受审判。
]]></a:t>
            </a:r>
            <a:r>
              <a:rPr lang="en-US" sz="2400" spc="0" u="none">
                <a:solidFill>
                  <a:srgbClr val="000000">
                    <a:alpha val="100.00%"/>
                  </a:srgbClr>
                </a:solidFill>
                <a:latin typeface="Calibri"/>
              </a:rPr>
              <a:t><![CDATA[22 只是我告诉你们，凡向弟兄动怒的，难免受审判。（有古卷在凡字下添无缘无故地五字）凡骂弟兄是拉加的，难免公会的审断。凡骂弟兄是魔利的，难免地狱的火。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You have heard that it was said to the people long ago, 'Do not murder, and anyone who murders will be subject to judgment.'
]]></a:t>
            </a:r>
            <a:r>
              <a:rPr lang="en-US" sz="1800" spc="0" u="none">
                <a:solidFill>
                  <a:srgbClr val="000000">
                    <a:alpha val="100.00%"/>
                  </a:srgbClr>
                </a:solidFill>
                <a:latin typeface="Calibri"/>
              </a:rPr>
              <a:t><![CDATA[22 But I tell you that anyone who is angry with his brother will be subject to judgment. Again, anyone who says to his brother, 'Raca, ' is answerable to the Sanhedrin. But anyone who says, 'You fool!' will be in danger of the fire of hel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所以你在祭坛上献礼物的时候，若想起弟兄向你怀怨，
]]></a:t>
            </a:r>
            <a:r>
              <a:rPr lang="en-US" sz="2400" spc="0" u="none">
                <a:solidFill>
                  <a:srgbClr val="000000">
                    <a:alpha val="100.00%"/>
                  </a:srgbClr>
                </a:solidFill>
                <a:latin typeface="Calibri"/>
              </a:rPr>
              <a:t><![CDATA[24 就把礼物留在坛前，先去同弟兄和好，然后来献礼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Therefore, if you are offering your gift at the altar and there remember that your brother has something against you,
]]></a:t>
            </a:r>
            <a:r>
              <a:rPr lang="en-US" sz="1800" spc="0" u="none">
                <a:solidFill>
                  <a:srgbClr val="000000">
                    <a:alpha val="100.00%"/>
                  </a:srgbClr>
                </a:solidFill>
                <a:latin typeface="Calibri"/>
              </a:rPr>
              <a:t><![CDATA[24 leave your gift there in front of the altar. First go and be reconciled to your brother; then come and offer your gif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你同告你的对头还在路上，就赶紧与他和息。恐怕他把你送给审判官，审判官交付衙役，你就下在监里了。
]]></a:t>
            </a:r>
            <a:r>
              <a:rPr lang="en-US" sz="2400" spc="0" u="none">
                <a:solidFill>
                  <a:srgbClr val="000000">
                    <a:alpha val="100.00%"/>
                  </a:srgbClr>
                </a:solidFill>
                <a:latin typeface="Calibri"/>
              </a:rPr>
              <a:t><![CDATA[26 我实在告诉你，若有一文钱没有还清，你断不能从那里出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Settle matters quickly with your adversary who is taking you to court. Do it while you are still with him on the way, or he may hand you over to the judge, and the judge may hand you over to the officer, and you may be thrown into prison.
]]></a:t>
            </a:r>
            <a:r>
              <a:rPr lang="en-US" sz="1800" spc="0" u="none">
                <a:solidFill>
                  <a:srgbClr val="000000">
                    <a:alpha val="100.00%"/>
                  </a:srgbClr>
                </a:solidFill>
                <a:latin typeface="Calibri"/>
              </a:rPr>
              <a:t><![CDATA[26 I tell you the truth, you will not get out until you have paid the last penn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你们听见有话说，不可奸淫。
]]></a:t>
            </a:r>
            <a:r>
              <a:rPr lang="en-US" sz="2400" spc="0" u="none">
                <a:solidFill>
                  <a:srgbClr val="000000">
                    <a:alpha val="100.00%"/>
                  </a:srgbClr>
                </a:solidFill>
                <a:latin typeface="Calibri"/>
              </a:rPr>
              <a:t><![CDATA[28 只是我告诉你们，凡看见妇女就动淫念的，这人心里已经与她犯奸淫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You have heard that it was said, 'Do not commit adultery.'
]]></a:t>
            </a:r>
            <a:r>
              <a:rPr lang="en-US" sz="1800" spc="0" u="none">
                <a:solidFill>
                  <a:srgbClr val="000000">
                    <a:alpha val="100.00%"/>
                  </a:srgbClr>
                </a:solidFill>
                <a:latin typeface="Calibri"/>
              </a:rPr>
              <a:t><![CDATA[28 But I tell you that anyone who looks at a woman lustfully has already committed adultery with her in his hear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若是你的右眼叫你跌倒，就剜出来丢掉。宁可失去百体中的一体，不叫全身丢在地狱里。
]]></a:t>
            </a:r>
            <a:r>
              <a:rPr lang="en-US" sz="2400" spc="0" u="none">
                <a:solidFill>
                  <a:srgbClr val="000000">
                    <a:alpha val="100.00%"/>
                  </a:srgbClr>
                </a:solidFill>
                <a:latin typeface="Calibri"/>
              </a:rPr>
              <a:t><![CDATA[30 若是右手叫你跌倒，就砍下来丢掉。宁可失去百体中的一体，不叫全身下入地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If your right eye causes you to sin, gouge it out and throw it away. It is better for you to lose one part of your body than for your whole body to be thrown into hell.
]]></a:t>
            </a:r>
            <a:r>
              <a:rPr lang="en-US" sz="1800" spc="0" u="none">
                <a:solidFill>
                  <a:srgbClr val="000000">
                    <a:alpha val="100.00%"/>
                  </a:srgbClr>
                </a:solidFill>
                <a:latin typeface="Calibri"/>
              </a:rPr>
              <a:t><![CDATA[30 And if your right hand causes you to sin, cut it off and throw it away. It is better for you to lose one part of your body than for your whole body to go into hel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又有话说，人若休妻，就当给她休书。
]]></a:t>
            </a:r>
            <a:r>
              <a:rPr lang="en-US" sz="2400" spc="0" u="none">
                <a:solidFill>
                  <a:srgbClr val="000000">
                    <a:alpha val="100.00%"/>
                  </a:srgbClr>
                </a:solidFill>
                <a:latin typeface="Calibri"/>
              </a:rPr>
              <a:t><![CDATA[32 只是我告诉你们，凡休妻的，若不是为淫乱的缘故，就是叫她作淫妇了。人若娶这被休的妇人，也是犯奸淫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It has been said, 'Anyone who divorces his wife must give her a certificate of divorce.'
]]></a:t>
            </a:r>
            <a:r>
              <a:rPr lang="en-US" sz="1800" spc="0" u="none">
                <a:solidFill>
                  <a:srgbClr val="000000">
                    <a:alpha val="100.00%"/>
                  </a:srgbClr>
                </a:solidFill>
                <a:latin typeface="Calibri"/>
              </a:rPr>
              <a:t><![CDATA[32 But I tell you that anyone who divorces his wife, except for marital unfaithfulness, causes her to become an adulteress, and anyone who marries the divorced woman commits adulter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你们又听见有吩咐古人的话，说，不可背誓，所起的誓，总要向主谨守。
]]></a:t>
            </a:r>
            <a:r>
              <a:rPr lang="en-US" sz="2400" spc="0" u="none">
                <a:solidFill>
                  <a:srgbClr val="000000">
                    <a:alpha val="100.00%"/>
                  </a:srgbClr>
                </a:solidFill>
                <a:latin typeface="Calibri"/>
              </a:rPr>
              <a:t><![CDATA[34 只是我告诉你们，什么誓都不可起，不可指着天起誓，因为天是神的座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Again, you have heard that it was said to the people long ago, 'Do not break your oath, but keep the oaths you have made to the Lord.'
]]></a:t>
            </a:r>
            <a:r>
              <a:rPr lang="en-US" sz="1800" spc="0" u="none">
                <a:solidFill>
                  <a:srgbClr val="000000">
                    <a:alpha val="100.00%"/>
                  </a:srgbClr>
                </a:solidFill>
                <a:latin typeface="Calibri"/>
              </a:rPr>
              <a:t><![CDATA[34 But I tell you, Do not swear at all: either by heaven, for it is God's thron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5 不可指着地起誓，因为地是他的脚凳。也不可指着耶路撒冷起誓，因为耶路撒冷是大君的京城。
]]></a:t>
            </a:r>
            <a:r>
              <a:rPr lang="en-US" sz="2400" spc="0" u="none">
                <a:solidFill>
                  <a:srgbClr val="000000">
                    <a:alpha val="100.00%"/>
                  </a:srgbClr>
                </a:solidFill>
                <a:latin typeface="Calibri"/>
              </a:rPr>
              <a:t><![CDATA[36 又不可指着你的头起誓，因为你不能使一根头发变黑变白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or by the earth, for it is his footstool; or by Jerusalem, for it is the city of the Great King.
]]></a:t>
            </a:r>
            <a:r>
              <a:rPr lang="en-US" sz="1800" spc="0" u="none">
                <a:solidFill>
                  <a:srgbClr val="000000">
                    <a:alpha val="100.00%"/>
                  </a:srgbClr>
                </a:solidFill>
                <a:latin typeface="Calibri"/>
              </a:rPr>
              <a:t><![CDATA[36 And do not swear by your head, for you cannot make even one hair white or blac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7 你们的话，是，就说是，不是，就说不是。若再多说，就是出于那恶者。（或作是从恶里出来的）
]]></a:t>
            </a:r>
            <a:r>
              <a:rPr lang="en-US" sz="2400" spc="0" u="none">
                <a:solidFill>
                  <a:srgbClr val="000000">
                    <a:alpha val="100.00%"/>
                  </a:srgbClr>
                </a:solidFill>
                <a:latin typeface="Calibri"/>
              </a:rPr>
              <a:t><![CDATA[38 你们听见有话说，以眼还眼，以牙还牙。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7 Simply let your 'Yes' be 'Yes,' and your 'No,' 'No'; anything beyond this comes from the evil one.
]]></a:t>
            </a:r>
            <a:r>
              <a:rPr lang="en-US" sz="1800" spc="0" u="none">
                <a:solidFill>
                  <a:srgbClr val="000000">
                    <a:alpha val="100.00%"/>
                  </a:srgbClr>
                </a:solidFill>
                <a:latin typeface="Calibri"/>
              </a:rPr>
              <a:t><![CDATA[38 You have heard that it was said, 'Eye for eye, and tooth for tooth.'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9 只是我告诉你们，不要与恶人作对。有人打你的右脸，连左脸也转过来由他打。
]]></a:t>
            </a:r>
            <a:r>
              <a:rPr lang="en-US" sz="2400" spc="0" u="none">
                <a:solidFill>
                  <a:srgbClr val="000000">
                    <a:alpha val="100.00%"/>
                  </a:srgbClr>
                </a:solidFill>
                <a:latin typeface="Calibri"/>
              </a:rPr>
              <a:t><![CDATA[40 有人想要告你，要拿你的里衣，连外衣也由他拿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9 But I tell you, Do not resist an evil person. If someone strikes you on the right cheek, turn to him the other also.
]]></a:t>
            </a:r>
            <a:r>
              <a:rPr lang="en-US" sz="1800" spc="0" u="none">
                <a:solidFill>
                  <a:srgbClr val="000000">
                    <a:alpha val="100.00%"/>
                  </a:srgbClr>
                </a:solidFill>
                <a:latin typeface="Calibri"/>
              </a:rPr>
              <a:t><![CDATA[40 And if someone wants to sue you and take your tunic, let him have your cloak as wel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1 有人强逼你走一里路，你就同他走二里。
]]></a:t>
            </a:r>
            <a:r>
              <a:rPr lang="en-US" sz="2400" spc="0" u="none">
                <a:solidFill>
                  <a:srgbClr val="000000">
                    <a:alpha val="100.00%"/>
                  </a:srgbClr>
                </a:solidFill>
                <a:latin typeface="Calibri"/>
              </a:rPr>
              <a:t><![CDATA[42 有求你的，就给他。有向你借贷的，不可推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1 If someone forces you to go one mile, go with him two miles.
]]></a:t>
            </a:r>
            <a:r>
              <a:rPr lang="en-US" sz="1800" spc="0" u="none">
                <a:solidFill>
                  <a:srgbClr val="000000">
                    <a:alpha val="100.00%"/>
                  </a:srgbClr>
                </a:solidFill>
                <a:latin typeface="Calibri"/>
              </a:rPr>
              <a:t><![CDATA[42 Give to the one who asks you, and do not turn away from the one who wants to borrow from you.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3 你们听见有话说，当爱你的邻舍，恨你的仇敌。
]]></a:t>
            </a:r>
            <a:r>
              <a:rPr lang="en-US" sz="2400" spc="0" u="none">
                <a:solidFill>
                  <a:srgbClr val="000000">
                    <a:alpha val="100.00%"/>
                  </a:srgbClr>
                </a:solidFill>
                <a:latin typeface="Calibri"/>
              </a:rPr>
              <a:t><![CDATA[44 只是我告诉你们，要爱你们的仇敌。为那逼迫你们的祷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3 You have heard that it was said, 'Love your neighbor and hate your enemy.'
]]></a:t>
            </a:r>
            <a:r>
              <a:rPr lang="en-US" sz="1800" spc="0" u="none">
                <a:solidFill>
                  <a:srgbClr val="000000">
                    <a:alpha val="100.00%"/>
                  </a:srgbClr>
                </a:solidFill>
                <a:latin typeface="Calibri"/>
              </a:rPr>
              <a:t><![CDATA[44 But I tell you: Love your enemies and pray for those who persecute you,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5 这样，就可以作你们天父的儿子。因为他叫日头照好人，也照歹人，降雨给义人，也给不义的人。
]]></a:t>
            </a:r>
            <a:r>
              <a:rPr lang="en-US" sz="2400" spc="0" u="none">
                <a:solidFill>
                  <a:srgbClr val="000000">
                    <a:alpha val="100.00%"/>
                  </a:srgbClr>
                </a:solidFill>
                <a:latin typeface="Calibri"/>
              </a:rPr>
              <a:t><![CDATA[46 你们若单爱那爱你们的人。有什么赏赐呢？就是税吏不也是这样行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5 that you may be sons of your Father in heaven. He causes his sun to rise on the evil and the good, and sends rain on the righteous and the unrighteous.
]]></a:t>
            </a:r>
            <a:r>
              <a:rPr lang="en-US" sz="1800" spc="0" u="none">
                <a:solidFill>
                  <a:srgbClr val="000000">
                    <a:alpha val="100.00%"/>
                  </a:srgbClr>
                </a:solidFill>
                <a:latin typeface="Calibri"/>
              </a:rPr>
              <a:t><![CDATA[46 If you love those who love you, what reward will you get? Are not even the tax collectors doing th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7 你们若单请你弟兄的安，比人有什么长处呢？就是外邦人不也是这样行吗？
]]></a:t>
            </a:r>
            <a:r>
              <a:rPr lang="en-US" sz="2400" spc="0" u="none">
                <a:solidFill>
                  <a:srgbClr val="000000">
                    <a:alpha val="100.00%"/>
                  </a:srgbClr>
                </a:solidFill>
                <a:latin typeface="Calibri"/>
              </a:rPr>
              <a:t><![CDATA[48 所以你们要完全，象你们的天父完全一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7 And if you greet only your brothers, what are you doing more than others? Do not even pagans do that?
]]></a:t>
            </a:r>
            <a:r>
              <a:rPr lang="en-US" sz="1800" spc="0" u="none">
                <a:solidFill>
                  <a:srgbClr val="000000">
                    <a:alpha val="100.00%"/>
                  </a:srgbClr>
                </a:solidFill>
                <a:latin typeface="Calibri"/>
              </a:rPr>
              <a:t><![CDATA[48 Be perfect, therefore, as your heavenly Father is perfec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你们要小心，不可将善事行在人的面前，故意叫他们看见。若是这样，就不能得你们天父的赏赐了。
]]></a:t>
            </a:r>
            <a:r>
              <a:rPr lang="en-US" sz="2400" spc="0" u="none">
                <a:solidFill>
                  <a:srgbClr val="000000">
                    <a:alpha val="100.00%"/>
                  </a:srgbClr>
                </a:solidFill>
                <a:latin typeface="Calibri"/>
              </a:rPr>
              <a:t><![CDATA[2 所以你施舍的时候，不可在你前面吹号，像那假冒为善的人，在会堂里和街道上所行的，故意要得人的荣耀。我实在告诉你们，他们已经得了他们的赏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Be careful not to do your 'acts of righteousness' before men, to be seen by them. If you do, you will have no reward from your Father in heaven.
]]></a:t>
            </a:r>
            <a:r>
              <a:rPr lang="en-US" sz="1800" spc="0" u="none">
                <a:solidFill>
                  <a:srgbClr val="000000">
                    <a:alpha val="100.00%"/>
                  </a:srgbClr>
                </a:solidFill>
                <a:latin typeface="Calibri"/>
              </a:rPr>
              <a:t><![CDATA[2 So when you give to the needy, do not announce it with trumpets, as the hypocrites do in the synagogues and on the streets, to be honored by men. I tell you the truth, they have received their reward in ful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你施舍的时候，不要叫左手知道右手所作的。
]]></a:t>
            </a:r>
            <a:r>
              <a:rPr lang="en-US" sz="2400" spc="0" u="none">
                <a:solidFill>
                  <a:srgbClr val="000000">
                    <a:alpha val="100.00%"/>
                  </a:srgbClr>
                </a:solidFill>
                <a:latin typeface="Calibri"/>
              </a:rPr>
              <a:t><![CDATA[4 要叫你施舍的事行在暗中，你父在暗中察看，必然报答你。（有古卷作必在明处报答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But when you give to the needy, do not let your left hand know what your right hand is doing,
]]></a:t>
            </a:r>
            <a:r>
              <a:rPr lang="en-US" sz="1800" spc="0" u="none">
                <a:solidFill>
                  <a:srgbClr val="000000">
                    <a:alpha val="100.00%"/>
                  </a:srgbClr>
                </a:solidFill>
                <a:latin typeface="Calibri"/>
              </a:rPr>
              <a:t><![CDATA[4 so that your giving may be in secret. Then your Father, who sees what is done in secret, will reward you.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登山宝训：律法与内心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Law and Hear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9:7-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耶和华的律法全备，能苏醒人心。耶和华的法度确定，能使愚人有智慧。
]]></a:t>
            </a:r>
            <a:r>
              <a:rPr lang="en-US" sz="2400" spc="0" u="none">
                <a:solidFill>
                  <a:srgbClr val="000000">
                    <a:alpha val="100.00%"/>
                  </a:srgbClr>
                </a:solidFill>
                <a:latin typeface="Calibri"/>
              </a:rPr>
              <a:t><![CDATA[8 耶和华的训词正直，能快活人的心。耶和华的命令清洁，能明亮人的眼目。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 law of the Lord is perfect, reviving the soul. The statutes of the Lord are trustworthy, making wise the simple.
]]></a:t>
            </a:r>
            <a:r>
              <a:rPr lang="en-US" sz="1800" spc="0" u="none">
                <a:solidFill>
                  <a:srgbClr val="000000">
                    <a:alpha val="100.00%"/>
                  </a:srgbClr>
                </a:solidFill>
                <a:latin typeface="Calibri"/>
              </a:rPr>
              <a:t><![CDATA[8 The precepts of the Lord are right, giving joy to the heart. The commands of the Lord are radiant, giving light to the ey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5:17-48
Matthew 馬太福音
6:1-4]]></a:t>
            </a:r>
          </a:p>
        </p:txBody>
      </p:sp>
    </p:spTree>
  </p:cSld>
  <p:clrMapOvr>
    <a:masterClrMapping/>
  </p:clrMapOvr>
</p:sld>
</file>

<file path=ppt/theme/theme1.xml><?xml version="1.0" encoding="utf-8"?>
<a:theme xmlns:a="http://schemas.openxmlformats.org/drawingml/2006/main" name="Theme34">
  <a:themeElements>
    <a:clrScheme name="Theme3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8">
  <a:themeElements>
    <a:clrScheme name="Theme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2025-09-04T02:18:20Z</dcterms:created>
  <dcterms:modified xsi:type="dcterms:W3CDTF">2025-09-04T02:18:20Z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