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7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7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7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7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10月1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不要为自己积攒财宝在地上，地上有虫子咬，能锈坏，也有贼挖窟窿来偷。
]]></a:t>
            </a:r>
            <a:r>
              <a:rPr lang="en-US" sz="2400" spc="0" u="none">
                <a:solidFill>
                  <a:srgbClr val="000000">
                    <a:alpha val="100.00%"/>
                  </a:srgbClr>
                </a:solidFill>
                <a:latin typeface="Calibri"/>
              </a:rPr>
              <a:t><![CDATA[20 只要积攒财宝在天上，天上没有虫子咬，不能锈坏，也没有贼挖窟窿来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Do not store up for yourselves treasures on earth, where moth and rust destroy, and where thieves break in and steal.
]]></a:t>
            </a:r>
            <a:r>
              <a:rPr lang="en-US" sz="1800" spc="0" u="none">
                <a:solidFill>
                  <a:srgbClr val="000000">
                    <a:alpha val="100.00%"/>
                  </a:srgbClr>
                </a:solidFill>
                <a:latin typeface="Calibri"/>
              </a:rPr>
              <a:t><![CDATA[20 But store up for yourselves treasures in heaven, where moth and rust do not destroy, and where thieves do not break in and ste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因为你的财宝在哪里，你的心也在哪里。
]]></a:t>
            </a:r>
            <a:r>
              <a:rPr lang="en-US" sz="2400" spc="0" u="none">
                <a:solidFill>
                  <a:srgbClr val="000000">
                    <a:alpha val="100.00%"/>
                  </a:srgbClr>
                </a:solidFill>
                <a:latin typeface="Calibri"/>
              </a:rPr>
              <a:t><![CDATA[22 眼睛就是身上的灯。你的眼睛若了亮，全身就光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For where your treasure is, there your heart will be also.
]]></a:t>
            </a:r>
            <a:r>
              <a:rPr lang="en-US" sz="1800" spc="0" u="none">
                <a:solidFill>
                  <a:srgbClr val="000000">
                    <a:alpha val="100.00%"/>
                  </a:srgbClr>
                </a:solidFill>
                <a:latin typeface="Calibri"/>
              </a:rPr>
              <a:t><![CDATA[22 The eye is the lamp of the body. If your eyes are good, your whole body will be full of ligh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你的眼睛若昏花，全身就黑暗。你里头的光若黑暗了，那黑暗是何等大呢。
]]></a:t>
            </a:r>
            <a:r>
              <a:rPr lang="en-US" sz="2400" spc="0" u="none">
                <a:solidFill>
                  <a:srgbClr val="000000">
                    <a:alpha val="100.00%"/>
                  </a:srgbClr>
                </a:solidFill>
                <a:latin typeface="Calibri"/>
              </a:rPr>
              <a:t><![CDATA[24 一个人不能事奉两个主。不是恶这个爱那个，就是重这个轻那个。你们不能又事奉神，又事奉玛门。（玛门是财利的意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But if your eyes are bad, your whole body will be full of darkness. If then the light within you is darkness, how great is that darkness!
]]></a:t>
            </a:r>
            <a:r>
              <a:rPr lang="en-US" sz="1800" spc="0" u="none">
                <a:solidFill>
                  <a:srgbClr val="000000">
                    <a:alpha val="100.00%"/>
                  </a:srgbClr>
                </a:solidFill>
                <a:latin typeface="Calibri"/>
              </a:rPr>
              <a:t><![CDATA[24 No one can serve two masters. Either he will hate the one and love the other, or he will be devoted to the one and despise the other. You cannot serve both God and Mone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所以我告诉你们，不要为生命忧虑吃什么，喝什么。为身体忧虑穿什么。生命不胜于饮食吗？身体不胜于衣裳吗？
]]></a:t>
            </a:r>
            <a:r>
              <a:rPr lang="en-US" sz="2400" spc="0" u="none">
                <a:solidFill>
                  <a:srgbClr val="000000">
                    <a:alpha val="100.00%"/>
                  </a:srgbClr>
                </a:solidFill>
                <a:latin typeface="Calibri"/>
              </a:rPr>
              <a:t><![CDATA[26 你们看那天上的飞鸟，也不种，也不收，也不积蓄在仓里，你们的天父尚且养活它。你们不比飞鸟贵重得多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Therefore I tell you, do not worry about your life, what you will eat or drink; or about your body, what you will wear. Is not life more important than food, and the body more important than clothes?
]]></a:t>
            </a:r>
            <a:r>
              <a:rPr lang="en-US" sz="1800" spc="0" u="none">
                <a:solidFill>
                  <a:srgbClr val="000000">
                    <a:alpha val="100.00%"/>
                  </a:srgbClr>
                </a:solidFill>
                <a:latin typeface="Calibri"/>
              </a:rPr>
              <a:t><![CDATA[26 Look at the birds of the air; they do not sow or reap or store away in barns, and yet your heavenly Father feeds them. Are you not much more valuable than the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你们哪一个能用思虑使寿数多加一刻呢？（或作使身量多加一肘呢）
]]></a:t>
            </a:r>
            <a:r>
              <a:rPr lang="en-US" sz="2400" spc="0" u="none">
                <a:solidFill>
                  <a:srgbClr val="000000">
                    <a:alpha val="100.00%"/>
                  </a:srgbClr>
                </a:solidFill>
                <a:latin typeface="Calibri"/>
              </a:rPr>
              <a:t><![CDATA[28 何必为衣裳忧虑呢？你想野地里的百合花，怎么长起来，它也不劳苦，也不纺线。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Who of you by worrying can add a single hour to his life?
]]></a:t>
            </a:r>
            <a:r>
              <a:rPr lang="en-US" sz="1800" spc="0" u="none">
                <a:solidFill>
                  <a:srgbClr val="000000">
                    <a:alpha val="100.00%"/>
                  </a:srgbClr>
                </a:solidFill>
                <a:latin typeface="Calibri"/>
              </a:rPr>
              <a:t><![CDATA[28 And why do you worry about clothes? See how the lilies of the field grow. They do not labor or sp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然而我告诉你们，就是所罗门极荣华的时候，他所穿戴的，还不如这花一朵呢。
]]></a:t>
            </a:r>
            <a:r>
              <a:rPr lang="en-US" sz="2400" spc="0" u="none">
                <a:solidFill>
                  <a:srgbClr val="000000">
                    <a:alpha val="100.00%"/>
                  </a:srgbClr>
                </a:solidFill>
                <a:latin typeface="Calibri"/>
              </a:rPr>
              <a:t><![CDATA[30 你们这小信的人哪，野地里的草今天还在，明天就丢在炉里，神还给它这样的妆饰，何况你们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Yet I tell you that not even Solomon in all his splendor was dressed like one of these.
]]></a:t>
            </a:r>
            <a:r>
              <a:rPr lang="en-US" sz="1800" spc="0" u="none">
                <a:solidFill>
                  <a:srgbClr val="000000">
                    <a:alpha val="100.00%"/>
                  </a:srgbClr>
                </a:solidFill>
                <a:latin typeface="Calibri"/>
              </a:rPr>
              <a:t><![CDATA[30 If that is how God clothes the grass of the field, which is here today and tomorrow is thrown into the fire, will he not much more clothe you, O you of little fai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所以不要忧虑，说，吃什么？喝什么？穿什么？
]]></a:t>
            </a:r>
            <a:r>
              <a:rPr lang="en-US" sz="2400" spc="0" u="none">
                <a:solidFill>
                  <a:srgbClr val="000000">
                    <a:alpha val="100.00%"/>
                  </a:srgbClr>
                </a:solidFill>
                <a:latin typeface="Calibri"/>
              </a:rPr>
              <a:t><![CDATA[32 这都是外邦人所求的。你们需用的这一切东西，你们的天父是知道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So do not worry, saying, 'What shall we eat?' or 'What shall we drink?' or 'What shall we wear?'
]]></a:t>
            </a:r>
            <a:r>
              <a:rPr lang="en-US" sz="1800" spc="0" u="none">
                <a:solidFill>
                  <a:srgbClr val="000000">
                    <a:alpha val="100.00%"/>
                  </a:srgbClr>
                </a:solidFill>
                <a:latin typeface="Calibri"/>
              </a:rPr>
              <a:t><![CDATA[32 For the pagans run after all these things, and your heavenly Father knows that you need the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你们要先求他的国和他的义。这些东西都要加给你们了。
]]></a:t>
            </a:r>
            <a:r>
              <a:rPr lang="en-US" sz="2400" spc="0" u="none">
                <a:solidFill>
                  <a:srgbClr val="000000">
                    <a:alpha val="100.00%"/>
                  </a:srgbClr>
                </a:solidFill>
                <a:latin typeface="Calibri"/>
              </a:rPr>
              <a:t><![CDATA[34 所以不要为明天忧虑。因为明天自有明天的忧虑。一天的难处一天当就够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But seek first his kingdom and his righteousness, and all these things will be given to you as well.
]]></a:t>
            </a:r>
            <a:r>
              <a:rPr lang="en-US" sz="1800" spc="0" u="none">
                <a:solidFill>
                  <a:srgbClr val="000000">
                    <a:alpha val="100.00%"/>
                  </a:srgbClr>
                </a:solidFill>
                <a:latin typeface="Calibri"/>
              </a:rPr>
              <a:t><![CDATA[34 Therefore do not worry about tomorrow, for tomorrow will worry about itself. Each day has enough trouble of its ow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登山宝训：不能事奉两个主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Do not serve two master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3: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所以你们若真与基督一同复活，就当求在上面的事。那里有基督坐在神的右边。
]]></a:t>
            </a:r>
            <a:r>
              <a:rPr lang="en-US" sz="2400" spc="0" u="none">
                <a:solidFill>
                  <a:srgbClr val="000000">
                    <a:alpha val="100.00%"/>
                  </a:srgbClr>
                </a:solidFill>
                <a:latin typeface="Calibri"/>
              </a:rPr>
              <a:t><![CDATA[2 你们要思念上面的事，不要思念地上的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Since, then, you have been raised with Christ, set your hearts on things above, where Christ is seated at the right hand of God.
]]></a:t>
            </a:r>
            <a:r>
              <a:rPr lang="en-US" sz="1800" spc="0" u="none">
                <a:solidFill>
                  <a:srgbClr val="000000">
                    <a:alpha val="100.00%"/>
                  </a:srgbClr>
                </a:solidFill>
                <a:latin typeface="Calibri"/>
              </a:rPr>
              <a:t><![CDATA[2 Set your minds on things above, not on earthly thing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6:19-34]]></a:t>
            </a:r>
          </a:p>
        </p:txBody>
      </p:sp>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2025-09-04T02:20:27Z</dcterms:created>
  <dcterms:modified xsi:type="dcterms:W3CDTF">2025-09-04T02:20:27Z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